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10.xml.rels" ContentType="application/vnd.openxmlformats-package.relationships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_rels/presentation.xml.rels" ContentType="application/vnd.openxmlformats-package.relationships+xml"/>
  <Override PartName="/ppt/media/image42.png" ContentType="image/png"/>
  <Override PartName="/ppt/media/image41.png" ContentType="image/png"/>
  <Override PartName="/ppt/media/image40.png" ContentType="image/png"/>
  <Override PartName="/ppt/media/image35.png" ContentType="image/png"/>
  <Override PartName="/ppt/media/image34.png" ContentType="image/png"/>
  <Override PartName="/ppt/media/image33.png" ContentType="image/png"/>
  <Override PartName="/ppt/media/image32.png" ContentType="image/png"/>
  <Override PartName="/ppt/media/image31.png" ContentType="image/png"/>
  <Override PartName="/ppt/media/image30.png" ContentType="image/png"/>
  <Override PartName="/ppt/media/image29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9.png" ContentType="image/png"/>
  <Override PartName="/ppt/media/image10.png" ContentType="image/png"/>
  <Override PartName="/ppt/media/image23.png" ContentType="image/png"/>
  <Override PartName="/ppt/media/image8.png" ContentType="image/png"/>
  <Override PartName="/ppt/media/image36.png" ContentType="image/png"/>
  <Override PartName="/ppt/media/image1.png" ContentType="image/png"/>
  <Override PartName="/ppt/media/image6.png" ContentType="image/png"/>
  <Override PartName="/ppt/media/image21.png" ContentType="image/png"/>
  <Override PartName="/ppt/media/image37.png" ContentType="image/png"/>
  <Override PartName="/ppt/media/image2.png" ContentType="image/png"/>
  <Override PartName="/ppt/media/image7.png" ContentType="image/png"/>
  <Override PartName="/ppt/media/image22.png" ContentType="image/png"/>
  <Override PartName="/ppt/media/image38.png" ContentType="image/png"/>
  <Override PartName="/ppt/media/image3.png" ContentType="image/png"/>
  <Override PartName="/ppt/media/image39.png" ContentType="image/png"/>
  <Override PartName="/ppt/media/image4.png" ContentType="image/png"/>
  <Override PartName="/ppt/media/image11.png" ContentType="image/png"/>
  <Override PartName="/ppt/media/image28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5.png" ContentType="image/png"/>
  <Override PartName="/ppt/media/image20.png" ContentType="image/png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_rels/slideLayout7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6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10077450" cy="7562850"/>
  <p:notesSz cx="10080625" cy="7559675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4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9.png"/><Relationship Id="rId3" Type="http://schemas.openxmlformats.org/officeDocument/2006/relationships/image" Target="../media/image10.png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29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30" name="PlaceHolder 3"/>
          <p:cNvSpPr>
            <a:spLocks noGrp="1"/>
          </p:cNvSpPr>
          <p:nvPr>
            <p:ph type="body"/>
          </p:nvPr>
        </p:nvSpPr>
        <p:spPr>
          <a:xfrm>
            <a:off x="143640" y="4170600"/>
            <a:ext cx="977148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515052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14364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37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38" name="PlaceHolder 3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pic>
        <p:nvPicPr>
          <p:cNvPr id="39" name="" descr=""/>
          <p:cNvPicPr/>
          <p:nvPr/>
        </p:nvPicPr>
        <p:blipFill>
          <a:blip r:embed="rId2"/>
          <a:stretch/>
        </p:blipFill>
        <p:spPr>
          <a:xfrm>
            <a:off x="1241280" y="1013400"/>
            <a:ext cx="7575480" cy="6044400"/>
          </a:xfrm>
          <a:prstGeom prst="rect">
            <a:avLst/>
          </a:prstGeom>
          <a:ln>
            <a:noFill/>
          </a:ln>
        </p:spPr>
      </p:pic>
      <p:pic>
        <p:nvPicPr>
          <p:cNvPr id="40" name="" descr=""/>
          <p:cNvPicPr/>
          <p:nvPr/>
        </p:nvPicPr>
        <p:blipFill>
          <a:blip r:embed="rId3"/>
          <a:stretch/>
        </p:blipFill>
        <p:spPr>
          <a:xfrm>
            <a:off x="1241280" y="1013400"/>
            <a:ext cx="7575480" cy="60444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143640" y="49320"/>
            <a:ext cx="9740520" cy="3607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14364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subTitle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515052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143640" y="4170600"/>
            <a:ext cx="977148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143640" y="4170600"/>
            <a:ext cx="977148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515052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14364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pic>
        <p:nvPicPr>
          <p:cNvPr id="78" name="" descr=""/>
          <p:cNvPicPr/>
          <p:nvPr/>
        </p:nvPicPr>
        <p:blipFill>
          <a:blip r:embed="rId2"/>
          <a:stretch/>
        </p:blipFill>
        <p:spPr>
          <a:xfrm>
            <a:off x="1241280" y="1013400"/>
            <a:ext cx="7575480" cy="6044400"/>
          </a:xfrm>
          <a:prstGeom prst="rect">
            <a:avLst/>
          </a:prstGeom>
          <a:ln>
            <a:noFill/>
          </a:ln>
        </p:spPr>
      </p:pic>
      <p:pic>
        <p:nvPicPr>
          <p:cNvPr id="79" name="" descr=""/>
          <p:cNvPicPr/>
          <p:nvPr/>
        </p:nvPicPr>
        <p:blipFill>
          <a:blip r:embed="rId3"/>
          <a:stretch/>
        </p:blipFill>
        <p:spPr>
          <a:xfrm>
            <a:off x="1241280" y="1013400"/>
            <a:ext cx="7575480" cy="60444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85" name="PlaceHolder 2"/>
          <p:cNvSpPr>
            <a:spLocks noGrp="1"/>
          </p:cNvSpPr>
          <p:nvPr>
            <p:ph type="subTitle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90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subTitle"/>
          </p:nvPr>
        </p:nvSpPr>
        <p:spPr>
          <a:xfrm>
            <a:off x="143640" y="49320"/>
            <a:ext cx="9740520" cy="3607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94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95" name="PlaceHolder 3"/>
          <p:cNvSpPr>
            <a:spLocks noGrp="1"/>
          </p:cNvSpPr>
          <p:nvPr>
            <p:ph type="body"/>
          </p:nvPr>
        </p:nvSpPr>
        <p:spPr>
          <a:xfrm>
            <a:off x="14364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96" name="PlaceHolder 4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15052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143640" y="4170600"/>
            <a:ext cx="977148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143640" y="4170600"/>
            <a:ext cx="977148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11" name="PlaceHolder 4"/>
          <p:cNvSpPr>
            <a:spLocks noGrp="1"/>
          </p:cNvSpPr>
          <p:nvPr>
            <p:ph type="body"/>
          </p:nvPr>
        </p:nvSpPr>
        <p:spPr>
          <a:xfrm>
            <a:off x="515052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12" name="PlaceHolder 5"/>
          <p:cNvSpPr>
            <a:spLocks noGrp="1"/>
          </p:cNvSpPr>
          <p:nvPr>
            <p:ph type="body"/>
          </p:nvPr>
        </p:nvSpPr>
        <p:spPr>
          <a:xfrm>
            <a:off x="14364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pic>
        <p:nvPicPr>
          <p:cNvPr id="116" name="" descr=""/>
          <p:cNvPicPr/>
          <p:nvPr/>
        </p:nvPicPr>
        <p:blipFill>
          <a:blip r:embed="rId2"/>
          <a:stretch/>
        </p:blipFill>
        <p:spPr>
          <a:xfrm>
            <a:off x="1241280" y="1013400"/>
            <a:ext cx="7575480" cy="6044400"/>
          </a:xfrm>
          <a:prstGeom prst="rect">
            <a:avLst/>
          </a:prstGeom>
          <a:ln>
            <a:noFill/>
          </a:ln>
        </p:spPr>
      </p:pic>
      <p:pic>
        <p:nvPicPr>
          <p:cNvPr id="117" name="" descr=""/>
          <p:cNvPicPr/>
          <p:nvPr/>
        </p:nvPicPr>
        <p:blipFill>
          <a:blip r:embed="rId3"/>
          <a:stretch/>
        </p:blipFill>
        <p:spPr>
          <a:xfrm>
            <a:off x="1241280" y="1013400"/>
            <a:ext cx="7575480" cy="60444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ubTitle"/>
          </p:nvPr>
        </p:nvSpPr>
        <p:spPr>
          <a:xfrm>
            <a:off x="143640" y="49320"/>
            <a:ext cx="9740520" cy="3607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 type="body"/>
          </p:nvPr>
        </p:nvSpPr>
        <p:spPr>
          <a:xfrm>
            <a:off x="14364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515052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 type="body"/>
          </p:nvPr>
        </p:nvSpPr>
        <p:spPr>
          <a:xfrm>
            <a:off x="143640" y="4170600"/>
            <a:ext cx="977148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143640" y="4170600"/>
            <a:ext cx="977148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 type="body"/>
          </p:nvPr>
        </p:nvSpPr>
        <p:spPr>
          <a:xfrm>
            <a:off x="515052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 type="body"/>
          </p:nvPr>
        </p:nvSpPr>
        <p:spPr>
          <a:xfrm>
            <a:off x="14364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pic>
        <p:nvPicPr>
          <p:cNvPr id="158" name="" descr=""/>
          <p:cNvPicPr/>
          <p:nvPr/>
        </p:nvPicPr>
        <p:blipFill>
          <a:blip r:embed="rId2"/>
          <a:stretch/>
        </p:blipFill>
        <p:spPr>
          <a:xfrm>
            <a:off x="1241280" y="1013400"/>
            <a:ext cx="7575480" cy="6044400"/>
          </a:xfrm>
          <a:prstGeom prst="rect">
            <a:avLst/>
          </a:prstGeom>
          <a:ln>
            <a:noFill/>
          </a:ln>
        </p:spPr>
      </p:pic>
      <p:pic>
        <p:nvPicPr>
          <p:cNvPr id="159" name="" descr=""/>
          <p:cNvPicPr/>
          <p:nvPr/>
        </p:nvPicPr>
        <p:blipFill>
          <a:blip r:embed="rId3"/>
          <a:stretch/>
        </p:blipFill>
        <p:spPr>
          <a:xfrm>
            <a:off x="1241280" y="1013400"/>
            <a:ext cx="7575480" cy="60444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subTitle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subTitle"/>
          </p:nvPr>
        </p:nvSpPr>
        <p:spPr>
          <a:xfrm>
            <a:off x="143640" y="49320"/>
            <a:ext cx="9740520" cy="3607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77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78" name="PlaceHolder 3"/>
          <p:cNvSpPr>
            <a:spLocks noGrp="1"/>
          </p:cNvSpPr>
          <p:nvPr>
            <p:ph type="body"/>
          </p:nvPr>
        </p:nvSpPr>
        <p:spPr>
          <a:xfrm>
            <a:off x="14364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79" name="PlaceHolder 4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81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82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83" name="PlaceHolder 4"/>
          <p:cNvSpPr>
            <a:spLocks noGrp="1"/>
          </p:cNvSpPr>
          <p:nvPr>
            <p:ph type="body"/>
          </p:nvPr>
        </p:nvSpPr>
        <p:spPr>
          <a:xfrm>
            <a:off x="515052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85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86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87" name="PlaceHolder 4"/>
          <p:cNvSpPr>
            <a:spLocks noGrp="1"/>
          </p:cNvSpPr>
          <p:nvPr>
            <p:ph type="body"/>
          </p:nvPr>
        </p:nvSpPr>
        <p:spPr>
          <a:xfrm>
            <a:off x="143640" y="4170600"/>
            <a:ext cx="977148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90" name="PlaceHolder 3"/>
          <p:cNvSpPr>
            <a:spLocks noGrp="1"/>
          </p:cNvSpPr>
          <p:nvPr>
            <p:ph type="body"/>
          </p:nvPr>
        </p:nvSpPr>
        <p:spPr>
          <a:xfrm>
            <a:off x="143640" y="4170600"/>
            <a:ext cx="977148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94" name="PlaceHolder 4"/>
          <p:cNvSpPr>
            <a:spLocks noGrp="1"/>
          </p:cNvSpPr>
          <p:nvPr>
            <p:ph type="body"/>
          </p:nvPr>
        </p:nvSpPr>
        <p:spPr>
          <a:xfrm>
            <a:off x="515052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95" name="PlaceHolder 5"/>
          <p:cNvSpPr>
            <a:spLocks noGrp="1"/>
          </p:cNvSpPr>
          <p:nvPr>
            <p:ph type="body"/>
          </p:nvPr>
        </p:nvSpPr>
        <p:spPr>
          <a:xfrm>
            <a:off x="14364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subTitle"/>
          </p:nvPr>
        </p:nvSpPr>
        <p:spPr>
          <a:xfrm>
            <a:off x="143640" y="49320"/>
            <a:ext cx="9740520" cy="3607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pic>
        <p:nvPicPr>
          <p:cNvPr id="199" name="" descr=""/>
          <p:cNvPicPr/>
          <p:nvPr/>
        </p:nvPicPr>
        <p:blipFill>
          <a:blip r:embed="rId2"/>
          <a:stretch/>
        </p:blipFill>
        <p:spPr>
          <a:xfrm>
            <a:off x="1241280" y="1013400"/>
            <a:ext cx="7575480" cy="6044400"/>
          </a:xfrm>
          <a:prstGeom prst="rect">
            <a:avLst/>
          </a:prstGeom>
          <a:ln>
            <a:noFill/>
          </a:ln>
        </p:spPr>
      </p:pic>
      <p:pic>
        <p:nvPicPr>
          <p:cNvPr id="200" name="" descr=""/>
          <p:cNvPicPr/>
          <p:nvPr/>
        </p:nvPicPr>
        <p:blipFill>
          <a:blip r:embed="rId3"/>
          <a:stretch/>
        </p:blipFill>
        <p:spPr>
          <a:xfrm>
            <a:off x="1241280" y="1013400"/>
            <a:ext cx="7575480" cy="60444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204" name="PlaceHolder 2"/>
          <p:cNvSpPr>
            <a:spLocks noGrp="1"/>
          </p:cNvSpPr>
          <p:nvPr>
            <p:ph type="subTitle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subTitle"/>
          </p:nvPr>
        </p:nvSpPr>
        <p:spPr>
          <a:xfrm>
            <a:off x="143640" y="49320"/>
            <a:ext cx="9740520" cy="36075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14364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 type="body"/>
          </p:nvPr>
        </p:nvSpPr>
        <p:spPr>
          <a:xfrm>
            <a:off x="515052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 type="body"/>
          </p:nvPr>
        </p:nvSpPr>
        <p:spPr>
          <a:xfrm>
            <a:off x="143640" y="4170600"/>
            <a:ext cx="977148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14364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 type="body"/>
          </p:nvPr>
        </p:nvSpPr>
        <p:spPr>
          <a:xfrm>
            <a:off x="143640" y="4170600"/>
            <a:ext cx="977148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515052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231" name="PlaceHolder 5"/>
          <p:cNvSpPr>
            <a:spLocks noGrp="1"/>
          </p:cNvSpPr>
          <p:nvPr>
            <p:ph type="body"/>
          </p:nvPr>
        </p:nvSpPr>
        <p:spPr>
          <a:xfrm>
            <a:off x="14364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233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234" name="PlaceHolder 3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pic>
        <p:nvPicPr>
          <p:cNvPr id="235" name="" descr=""/>
          <p:cNvPicPr/>
          <p:nvPr/>
        </p:nvPicPr>
        <p:blipFill>
          <a:blip r:embed="rId2"/>
          <a:stretch/>
        </p:blipFill>
        <p:spPr>
          <a:xfrm>
            <a:off x="1241280" y="1013400"/>
            <a:ext cx="7575480" cy="6044400"/>
          </a:xfrm>
          <a:prstGeom prst="rect">
            <a:avLst/>
          </a:prstGeom>
          <a:ln>
            <a:noFill/>
          </a:ln>
        </p:spPr>
      </p:pic>
      <p:pic>
        <p:nvPicPr>
          <p:cNvPr id="236" name="" descr=""/>
          <p:cNvPicPr/>
          <p:nvPr/>
        </p:nvPicPr>
        <p:blipFill>
          <a:blip r:embed="rId3"/>
          <a:stretch/>
        </p:blipFill>
        <p:spPr>
          <a:xfrm>
            <a:off x="1241280" y="1013400"/>
            <a:ext cx="7575480" cy="604440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604440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150520" y="41706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43640" y="32760"/>
            <a:ext cx="9740520" cy="811080"/>
          </a:xfrm>
          <a:prstGeom prst="rect">
            <a:avLst/>
          </a:prstGeom>
        </p:spPr>
        <p:txBody>
          <a:bodyPr lIns="0" rIns="0" tIns="0" bIns="0" anchor="ctr"/>
          <a:p>
            <a:endParaRPr b="0" lang="en-US" sz="4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150520" y="1013400"/>
            <a:ext cx="476820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sp>
        <p:nvSpPr>
          <p:cNvPr id="27" name="PlaceHolder 4"/>
          <p:cNvSpPr>
            <a:spLocks noGrp="1"/>
          </p:cNvSpPr>
          <p:nvPr>
            <p:ph type="body"/>
          </p:nvPr>
        </p:nvSpPr>
        <p:spPr>
          <a:xfrm>
            <a:off x="143640" y="4170600"/>
            <a:ext cx="9771480" cy="2882880"/>
          </a:xfrm>
          <a:prstGeom prst="rect">
            <a:avLst/>
          </a:prstGeom>
        </p:spPr>
        <p:txBody>
          <a:bodyPr lIns="0" rIns="0" tIns="0" bIns="0"/>
          <a:p>
            <a:endParaRPr b="0" lang="en-US" sz="3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angle 1"/>
          <p:cNvSpPr/>
          <p:nvPr/>
        </p:nvSpPr>
        <p:spPr>
          <a:xfrm>
            <a:off x="9685440" y="818640"/>
            <a:ext cx="391320" cy="6743160"/>
          </a:xfrm>
          <a:prstGeom prst="rect">
            <a:avLst/>
          </a:prstGeom>
          <a:gradFill>
            <a:gsLst>
              <a:gs pos="0">
                <a:srgbClr val="e6e6ff"/>
              </a:gs>
              <a:gs pos="100000">
                <a:srgbClr val="ffffff"/>
              </a:gs>
            </a:gsLst>
            <a:lin ang="5400000"/>
          </a:gradFill>
          <a:ln>
            <a:noFill/>
          </a:ln>
        </p:spPr>
      </p:sp>
      <p:sp>
        <p:nvSpPr>
          <p:cNvPr id="1" name="Rectangle 2"/>
          <p:cNvSpPr/>
          <p:nvPr/>
        </p:nvSpPr>
        <p:spPr>
          <a:xfrm>
            <a:off x="360" y="0"/>
            <a:ext cx="10076760" cy="833760"/>
          </a:xfrm>
          <a:prstGeom prst="rect">
            <a:avLst/>
          </a:prstGeom>
          <a:solidFill>
            <a:srgbClr val="e6e6ff"/>
          </a:solidFill>
          <a:ln>
            <a:noFill/>
          </a:ln>
        </p:spPr>
      </p:sp>
      <p:sp>
        <p:nvSpPr>
          <p:cNvPr id="2" name="PlaceHolder 3"/>
          <p:cNvSpPr>
            <a:spLocks noGrp="1"/>
          </p:cNvSpPr>
          <p:nvPr>
            <p:ph type="title"/>
          </p:nvPr>
        </p:nvSpPr>
        <p:spPr>
          <a:xfrm>
            <a:off x="136800" y="52560"/>
            <a:ext cx="9852120" cy="74124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42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Clic</a:t>
            </a:r>
            <a:r>
              <a:rPr b="0" lang="en-US" sz="42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k to </a:t>
            </a:r>
            <a:r>
              <a:rPr b="0" lang="en-US" sz="42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edit </a:t>
            </a:r>
            <a:r>
              <a:rPr b="0" lang="en-US" sz="42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the </a:t>
            </a:r>
            <a:r>
              <a:rPr b="0" lang="en-US" sz="42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title </a:t>
            </a:r>
            <a:r>
              <a:rPr b="0" lang="en-US" sz="42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text </a:t>
            </a:r>
            <a:r>
              <a:rPr b="0" lang="en-US" sz="42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for</a:t>
            </a:r>
            <a:r>
              <a:rPr b="0" lang="en-US" sz="42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mat</a:t>
            </a:r>
            <a:endParaRPr b="0" lang="en-US" sz="4200" spc="-1" strike="noStrike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body"/>
          </p:nvPr>
        </p:nvSpPr>
        <p:spPr>
          <a:xfrm>
            <a:off x="199800" y="971640"/>
            <a:ext cx="9396360" cy="4385880"/>
          </a:xfrm>
          <a:prstGeom prst="rect">
            <a:avLst/>
          </a:prstGeom>
        </p:spPr>
        <p:txBody>
          <a:bodyPr lIns="0" rIns="0" tIns="0" bIns="0"/>
          <a:p>
            <a:pPr marL="504000" indent="-432000">
              <a:buClr>
                <a:srgbClr val="800000"/>
              </a:buClr>
              <a:buSzPct val="75000"/>
              <a:buFont typeface="Wingdings" charset="2"/>
              <a:buChar char=""/>
            </a:pPr>
            <a:r>
              <a:rPr b="0" lang="en-US" sz="3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</a:rPr>
              <a:t>Click to edit the outline text format</a:t>
            </a:r>
            <a:endParaRPr b="0" lang="en-US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lvl="1" marL="792000" indent="-432000">
              <a:buClr>
                <a:srgbClr val="800000"/>
              </a:buClr>
              <a:buSzPct val="75000"/>
              <a:buFont typeface="Wingdings" charset="2"/>
              <a:buChar char=""/>
            </a:pPr>
            <a:r>
              <a:rPr b="0" lang="en-US" sz="26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</a:rPr>
              <a:t>Second Outline Level</a:t>
            </a:r>
            <a:endParaRPr b="0" lang="en-US" sz="26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lvl="2" marL="1080000" indent="-432000">
              <a:buClr>
                <a:srgbClr val="800000"/>
              </a:buClr>
              <a:buSzPct val="75000"/>
              <a:buFont typeface="Wingdings" charset="2"/>
              <a:buChar char=""/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</a:rPr>
              <a:t>Third Outline Level</a:t>
            </a:r>
            <a:endParaRPr b="0" lang="en-US" sz="2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lvl="3" marL="1368000" indent="-432000">
              <a:buClr>
                <a:srgbClr val="800000"/>
              </a:buClr>
              <a:buSzPct val="75000"/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lvl="4" marL="1656000" indent="-432000">
              <a:buClr>
                <a:srgbClr val="800000"/>
              </a:buClr>
              <a:buSzPct val="75000"/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lvl="5" marL="1944000" indent="-432000">
              <a:buClr>
                <a:srgbClr val="800000"/>
              </a:buClr>
              <a:buSzPct val="75000"/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  <a:p>
            <a:pPr lvl="6" marL="2232000" indent="-432000">
              <a:buClr>
                <a:srgbClr val="800000"/>
              </a:buClr>
              <a:buSzPct val="75000"/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Gill Sans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Gill Sans"/>
            </a:endParaRPr>
          </a:p>
        </p:txBody>
      </p:sp>
      <p:sp>
        <p:nvSpPr>
          <p:cNvPr id="4" name="TextShape 5"/>
          <p:cNvSpPr txBox="1"/>
          <p:nvPr/>
        </p:nvSpPr>
        <p:spPr>
          <a:xfrm>
            <a:off x="7095600" y="7339320"/>
            <a:ext cx="2883960" cy="239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en-US" sz="1400" spc="-1" strike="noStrike">
                <a:solidFill>
                  <a:srgbClr val="9999cc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Learning </a:t>
            </a:r>
            <a:r>
              <a:rPr b="0" lang="en-US" sz="1400" spc="-1" strike="noStrike">
                <a:solidFill>
                  <a:srgbClr val="9999cc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language </a:t>
            </a:r>
            <a:r>
              <a:rPr b="0" lang="en-US" sz="1400" spc="-1" strike="noStrike">
                <a:solidFill>
                  <a:srgbClr val="9999cc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through </a:t>
            </a:r>
            <a:r>
              <a:rPr b="0" lang="en-US" sz="1400" spc="-1" strike="noStrike">
                <a:solidFill>
                  <a:srgbClr val="9999cc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interaction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5" name="TextShape 6"/>
          <p:cNvSpPr txBox="1"/>
          <p:nvPr/>
        </p:nvSpPr>
        <p:spPr>
          <a:xfrm>
            <a:off x="104400" y="7339320"/>
            <a:ext cx="2439360" cy="239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r"/>
            <a:fld id="{F99EAEAB-9034-4A93-9FF2-BAFF339721DD}" type="slidenum">
              <a:rPr b="0" lang="en-US" sz="1400" spc="-1" strike="noStrike">
                <a:solidFill>
                  <a:srgbClr val="9999cc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&lt;number&gt;</a:t>
            </a:fld>
            <a:r>
              <a:rPr b="0" lang="en-US" sz="1400" spc="-1" strike="noStrike">
                <a:solidFill>
                  <a:srgbClr val="9999cc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 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6" name="TextShape 7"/>
          <p:cNvSpPr txBox="1"/>
          <p:nvPr/>
        </p:nvSpPr>
        <p:spPr>
          <a:xfrm>
            <a:off x="3724560" y="7339320"/>
            <a:ext cx="2627280" cy="239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en-US" sz="1400" spc="-1" strike="noStrike">
                <a:solidFill>
                  <a:srgbClr val="9999cc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Hal Daum</a:t>
            </a:r>
            <a:r>
              <a:rPr b="0" lang="en-US" sz="1400" spc="-1" strike="noStrike">
                <a:solidFill>
                  <a:srgbClr val="9999cc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é</a:t>
            </a:r>
            <a:r>
              <a:rPr b="0" lang="en-US" sz="1400" spc="-1" strike="noStrike">
                <a:solidFill>
                  <a:srgbClr val="9999cc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 </a:t>
            </a:r>
            <a:r>
              <a:rPr b="0" lang="en-US" sz="1400" spc="-1" strike="noStrike">
                <a:solidFill>
                  <a:srgbClr val="9999cc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III </a:t>
            </a:r>
            <a:r>
              <a:rPr b="0" lang="en-US" sz="1400" spc="-1" strike="noStrike">
                <a:solidFill>
                  <a:srgbClr val="9999cc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(me@hal3.n</a:t>
            </a:r>
            <a:r>
              <a:rPr b="0" lang="en-US" sz="1400" spc="-1" strike="noStrike">
                <a:solidFill>
                  <a:srgbClr val="9999cc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ame)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3640" y="301320"/>
            <a:ext cx="9068760" cy="126252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n-US" sz="4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0" lang="en-US" sz="4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03640" y="1769400"/>
            <a:ext cx="9068760" cy="43858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64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296000" indent="-288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728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2160000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2592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3024000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20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503640" y="6888960"/>
            <a:ext cx="2347560" cy="521280"/>
          </a:xfrm>
          <a:prstGeom prst="rect">
            <a:avLst/>
          </a:prstGeom>
        </p:spPr>
        <p:txBody>
          <a:bodyPr lIns="0" rIns="0" tIns="0" bIns="0"/>
          <a:p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445920" y="6888960"/>
            <a:ext cx="3193920" cy="521280"/>
          </a:xfrm>
          <a:prstGeom prst="rect">
            <a:avLst/>
          </a:prstGeom>
        </p:spPr>
        <p:txBody>
          <a:bodyPr lIns="0" rIns="0" tIns="0" bIns="0"/>
          <a:p>
            <a:pPr algn="ctr"/>
            <a:r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7224480" y="6888960"/>
            <a:ext cx="2347560" cy="521280"/>
          </a:xfrm>
          <a:prstGeom prst="rect">
            <a:avLst/>
          </a:prstGeom>
        </p:spPr>
        <p:txBody>
          <a:bodyPr lIns="0" rIns="0" tIns="0" bIns="0"/>
          <a:p>
            <a:pPr algn="r"/>
            <a:fld id="{4E15369F-582F-43FF-9413-70E51165D352}" type="slidenum">
              <a:rPr b="0" lang="en-US" sz="1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&lt;number&gt;</a:t>
            </a:fld>
            <a:endParaRPr b="0" lang="en-US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336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740520" y="282240"/>
            <a:ext cx="8605440" cy="1262880"/>
          </a:xfrm>
          <a:prstGeom prst="rect">
            <a:avLst/>
          </a:prstGeom>
        </p:spPr>
        <p:txBody>
          <a:bodyPr lIns="0" rIns="0" tIns="0" bIns="0" anchor="ctr"/>
          <a:p>
            <a:r>
              <a:rPr b="1" i="1" lang="en-US" sz="4000" spc="-1" strike="noStrike">
                <a:solidFill>
                  <a:srgbClr val="ff9966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  <a:endParaRPr b="1" i="1" lang="en-US" sz="4000" spc="-1" strike="noStrike">
              <a:solidFill>
                <a:srgbClr val="ff9966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40520" y="1963440"/>
            <a:ext cx="8769960" cy="43858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e6e6e6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e6e6e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Click to edit the outline text format</a:t>
            </a:r>
            <a:endParaRPr b="0" lang="en-US" sz="3200" spc="-1" strike="noStrike">
              <a:solidFill>
                <a:srgbClr val="e6e6e6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1" marL="864000" indent="-288000">
              <a:buClr>
                <a:srgbClr val="e6e6e6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e6e6e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Second Outline Level</a:t>
            </a:r>
            <a:endParaRPr b="0" lang="en-US" sz="2800" spc="-1" strike="noStrike">
              <a:solidFill>
                <a:srgbClr val="e6e6e6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2" marL="1296000" indent="-216000">
              <a:buClr>
                <a:srgbClr val="e6e6e6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e6e6e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Third Outline Level</a:t>
            </a:r>
            <a:endParaRPr b="0" lang="en-US" sz="2400" spc="-1" strike="noStrike">
              <a:solidFill>
                <a:srgbClr val="e6e6e6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3" marL="1728000" indent="-216000">
              <a:buClr>
                <a:srgbClr val="e6e6e6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e6e6e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Fourth Outline Level</a:t>
            </a:r>
            <a:endParaRPr b="0" lang="en-US" sz="2000" spc="-1" strike="noStrike">
              <a:solidFill>
                <a:srgbClr val="e6e6e6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4" marL="2160000" indent="-216000">
              <a:buClr>
                <a:srgbClr val="e6e6e6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e6e6e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Fifth Outline Level</a:t>
            </a:r>
            <a:endParaRPr b="0" lang="en-US" sz="2000" spc="-1" strike="noStrike">
              <a:solidFill>
                <a:srgbClr val="e6e6e6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5" marL="2592000" indent="-216000">
              <a:buClr>
                <a:srgbClr val="e6e6e6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e6e6e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Sixth Outline Level</a:t>
            </a:r>
            <a:endParaRPr b="0" lang="en-US" sz="2000" spc="-1" strike="noStrike">
              <a:solidFill>
                <a:srgbClr val="e6e6e6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  <a:p>
            <a:pPr lvl="6" marL="3024000" indent="-216000">
              <a:buClr>
                <a:srgbClr val="e6e6e6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e6e6e6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Seventh Outline Level</a:t>
            </a:r>
            <a:endParaRPr b="0" lang="en-US" sz="2000" spc="-1" strike="noStrike">
              <a:solidFill>
                <a:srgbClr val="e6e6e6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2" name="Rectangle 3"/>
          <p:cNvSpPr/>
          <p:nvPr/>
        </p:nvSpPr>
        <p:spPr>
          <a:xfrm>
            <a:off x="723960" y="7078680"/>
            <a:ext cx="9352440" cy="96840"/>
          </a:xfrm>
          <a:prstGeom prst="rect">
            <a:avLst/>
          </a:prstGeom>
          <a:solidFill>
            <a:srgbClr val="ff9966"/>
          </a:solidFill>
          <a:ln>
            <a:noFill/>
          </a:ln>
        </p:spPr>
      </p:sp>
      <p:sp>
        <p:nvSpPr>
          <p:cNvPr id="83" name="Rectangle 4"/>
          <p:cNvSpPr/>
          <p:nvPr/>
        </p:nvSpPr>
        <p:spPr>
          <a:xfrm>
            <a:off x="1986480" y="7291080"/>
            <a:ext cx="8089920" cy="96840"/>
          </a:xfrm>
          <a:prstGeom prst="rect">
            <a:avLst/>
          </a:prstGeom>
          <a:solidFill>
            <a:srgbClr val="ff9966"/>
          </a:solidFill>
          <a:ln>
            <a:noFill/>
          </a:ln>
        </p:spPr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CustomShape 1"/>
          <p:cNvSpPr/>
          <p:nvPr/>
        </p:nvSpPr>
        <p:spPr>
          <a:xfrm>
            <a:off x="360" y="1360800"/>
            <a:ext cx="10076400" cy="352440"/>
          </a:xfrm>
          <a:prstGeom prst="rect">
            <a:avLst/>
          </a:prstGeom>
          <a:solidFill>
            <a:srgbClr val="ffffff"/>
          </a:solidFill>
          <a:ln w="507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19" name="CustomShape 2"/>
          <p:cNvSpPr/>
          <p:nvPr/>
        </p:nvSpPr>
        <p:spPr>
          <a:xfrm>
            <a:off x="360" y="1411200"/>
            <a:ext cx="587520" cy="251640"/>
          </a:xfrm>
          <a:prstGeom prst="rect">
            <a:avLst/>
          </a:prstGeom>
          <a:solidFill>
            <a:srgbClr val="a5644e"/>
          </a:solidFill>
          <a:ln w="507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0" name="CustomShape 3"/>
          <p:cNvSpPr/>
          <p:nvPr/>
        </p:nvSpPr>
        <p:spPr>
          <a:xfrm>
            <a:off x="650160" y="1411200"/>
            <a:ext cx="9425880" cy="251640"/>
          </a:xfrm>
          <a:prstGeom prst="rect">
            <a:avLst/>
          </a:prstGeom>
          <a:solidFill>
            <a:srgbClr val="f0a22e"/>
          </a:solidFill>
          <a:ln w="5076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121" name="PlaceHolder 4"/>
          <p:cNvSpPr>
            <a:spLocks noGrp="1"/>
          </p:cNvSpPr>
          <p:nvPr>
            <p:ph type="title"/>
          </p:nvPr>
        </p:nvSpPr>
        <p:spPr>
          <a:xfrm>
            <a:off x="671400" y="251640"/>
            <a:ext cx="8984520" cy="1092240"/>
          </a:xfrm>
          <a:prstGeom prst="rect">
            <a:avLst/>
          </a:prstGeom>
        </p:spPr>
        <p:txBody>
          <a:bodyPr lIns="90000" rIns="90000" tIns="45000" bIns="45000"/>
          <a:p>
            <a:r>
              <a:rPr b="0" lang="en-US" sz="44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Click to edit the title text formatClick to edit Master title style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  <p:sp>
        <p:nvSpPr>
          <p:cNvPr id="122" name="PlaceHolder 5"/>
          <p:cNvSpPr>
            <a:spLocks noGrp="1"/>
          </p:cNvSpPr>
          <p:nvPr>
            <p:ph type="dt"/>
          </p:nvPr>
        </p:nvSpPr>
        <p:spPr>
          <a:xfrm>
            <a:off x="6717600" y="6889680"/>
            <a:ext cx="2938320" cy="402120"/>
          </a:xfrm>
          <a:prstGeom prst="rect">
            <a:avLst/>
          </a:prstGeom>
        </p:spPr>
        <p:txBody>
          <a:bodyPr lIns="90000" rIns="90000" tIns="45000" bIns="45000"/>
          <a:p>
            <a:r>
              <a:rPr b="0" lang="en-US" sz="1400" spc="-1" strike="noStrike">
                <a:solidFill>
                  <a:srgbClr val="4e3b3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11/21/16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3" name="PlaceHolder 6"/>
          <p:cNvSpPr>
            <a:spLocks noGrp="1"/>
          </p:cNvSpPr>
          <p:nvPr>
            <p:ph type="ftr"/>
          </p:nvPr>
        </p:nvSpPr>
        <p:spPr>
          <a:xfrm>
            <a:off x="671400" y="6889320"/>
            <a:ext cx="5973840" cy="402120"/>
          </a:xfrm>
          <a:prstGeom prst="rect">
            <a:avLst/>
          </a:prstGeom>
        </p:spPr>
        <p:txBody>
          <a:bodyPr lIns="90000" rIns="90000" tIns="45000" bIns="45000"/>
          <a:p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4" name="PlaceHolder 7"/>
          <p:cNvSpPr>
            <a:spLocks noGrp="1"/>
          </p:cNvSpPr>
          <p:nvPr>
            <p:ph type="sldNum"/>
          </p:nvPr>
        </p:nvSpPr>
        <p:spPr>
          <a:xfrm>
            <a:off x="360" y="1402560"/>
            <a:ext cx="587520" cy="269280"/>
          </a:xfrm>
          <a:prstGeom prst="rect">
            <a:avLst/>
          </a:prstGeom>
        </p:spPr>
        <p:txBody>
          <a:bodyPr lIns="90000" rIns="90000" tIns="45000" bIns="45000"/>
          <a:p>
            <a:fld id="{E4F78011-60D7-48FB-8608-D2D08D8BA148}" type="slidenum">
              <a:rPr b="1" lang="en-US" sz="1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&lt;number&gt;</a:t>
            </a:fld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125" name="PlaceHolder 8"/>
          <p:cNvSpPr>
            <a:spLocks noGrp="1"/>
          </p:cNvSpPr>
          <p:nvPr>
            <p:ph type="body"/>
          </p:nvPr>
        </p:nvSpPr>
        <p:spPr>
          <a:xfrm>
            <a:off x="503280" y="1769040"/>
            <a:ext cx="9068760" cy="43858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9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Click to edit the outline text format</a:t>
            </a:r>
            <a:endParaRPr b="0" lang="en-US" sz="29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1" marL="864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3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Second Outline Level</a:t>
            </a:r>
            <a:endParaRPr b="0" lang="en-US" sz="23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2" marL="1296000" indent="-288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3" marL="1728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Fourth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4" marL="2160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w Cen MT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w Cen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Rectangle 1"/>
          <p:cNvSpPr/>
          <p:nvPr/>
        </p:nvSpPr>
        <p:spPr>
          <a:xfrm>
            <a:off x="9685440" y="818640"/>
            <a:ext cx="391320" cy="6743160"/>
          </a:xfrm>
          <a:prstGeom prst="rect">
            <a:avLst/>
          </a:prstGeom>
          <a:gradFill>
            <a:gsLst>
              <a:gs pos="0">
                <a:srgbClr val="e6e6ff"/>
              </a:gs>
              <a:gs pos="100000">
                <a:srgbClr val="ffffff"/>
              </a:gs>
            </a:gsLst>
            <a:lin ang="5400000"/>
          </a:gradFill>
          <a:ln>
            <a:noFill/>
          </a:ln>
        </p:spPr>
      </p:sp>
      <p:sp>
        <p:nvSpPr>
          <p:cNvPr id="161" name="Rectangle 2"/>
          <p:cNvSpPr/>
          <p:nvPr/>
        </p:nvSpPr>
        <p:spPr>
          <a:xfrm>
            <a:off x="360" y="0"/>
            <a:ext cx="10076760" cy="833760"/>
          </a:xfrm>
          <a:prstGeom prst="rect">
            <a:avLst/>
          </a:prstGeom>
          <a:solidFill>
            <a:srgbClr val="e6e6ff"/>
          </a:solidFill>
          <a:ln>
            <a:noFill/>
          </a:ln>
        </p:spPr>
      </p:sp>
      <p:sp>
        <p:nvSpPr>
          <p:cNvPr id="162" name="PlaceHolder 3"/>
          <p:cNvSpPr>
            <a:spLocks noGrp="1"/>
          </p:cNvSpPr>
          <p:nvPr>
            <p:ph type="title"/>
          </p:nvPr>
        </p:nvSpPr>
        <p:spPr>
          <a:xfrm>
            <a:off x="136800" y="52560"/>
            <a:ext cx="9852120" cy="741240"/>
          </a:xfrm>
          <a:prstGeom prst="rect">
            <a:avLst/>
          </a:prstGeom>
        </p:spPr>
        <p:txBody>
          <a:bodyPr lIns="0" rIns="0" tIns="0" bIns="0" anchor="ctr"/>
          <a:p>
            <a:r>
              <a:rPr b="1" lang="en-US" sz="4200" spc="-1" strike="noStrike">
                <a:solidFill>
                  <a:srgbClr val="000080"/>
                </a:solidFill>
                <a:uFill>
                  <a:solidFill>
                    <a:srgbClr val="ffffff"/>
                  </a:solidFill>
                </a:uFill>
                <a:latin typeface="Arial;Helvetica"/>
              </a:rPr>
              <a:t>Click to edit the title text format</a:t>
            </a:r>
            <a:endParaRPr b="1" lang="en-US" sz="4200" spc="-1" strike="noStrike">
              <a:solidFill>
                <a:srgbClr val="000080"/>
              </a:solidFill>
              <a:uFill>
                <a:solidFill>
                  <a:srgbClr val="ffffff"/>
                </a:solidFill>
              </a:uFill>
              <a:latin typeface="Arial;Helvetica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199800" y="971640"/>
            <a:ext cx="9396360" cy="4385880"/>
          </a:xfrm>
          <a:prstGeom prst="rect">
            <a:avLst/>
          </a:prstGeom>
        </p:spPr>
        <p:txBody>
          <a:bodyPr lIns="0" rIns="0" tIns="0" bIns="0"/>
          <a:p>
            <a:pPr marL="504000" indent="-432000">
              <a:buClr>
                <a:srgbClr val="800000"/>
              </a:buClr>
              <a:buSzPct val="75000"/>
              <a:buFont typeface="Wingdings" charset="2"/>
              <a:buChar char=""/>
            </a:pPr>
            <a:r>
              <a:rPr b="0" lang="en-US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792000" indent="-432000">
              <a:buClr>
                <a:srgbClr val="800000"/>
              </a:buClr>
              <a:buSzPct val="75000"/>
              <a:buFont typeface="Wingdings" charset="2"/>
              <a:buChar char=""/>
            </a:pP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2" marL="1080000" indent="-432000">
              <a:buClr>
                <a:srgbClr val="800000"/>
              </a:buClr>
              <a:buSzPct val="75000"/>
              <a:buFont typeface="Wingdings" charset="2"/>
              <a:buChar char=""/>
            </a:pPr>
            <a:r>
              <a:rPr b="0" lang="en-US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  <a:endParaRPr b="0" lang="en-US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3" marL="1368000" indent="-432000">
              <a:buClr>
                <a:srgbClr val="800000"/>
              </a:buClr>
              <a:buSzPct val="75000"/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4" marL="1656000" indent="-432000">
              <a:buClr>
                <a:srgbClr val="800000"/>
              </a:buClr>
              <a:buSzPct val="75000"/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5" marL="1944000" indent="-432000">
              <a:buClr>
                <a:srgbClr val="800000"/>
              </a:buClr>
              <a:buSzPct val="75000"/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6" marL="2232000" indent="-432000">
              <a:buClr>
                <a:srgbClr val="800000"/>
              </a:buClr>
              <a:buSzPct val="75000"/>
              <a:buFont typeface="Wingdings" charset="2"/>
              <a:buChar char=""/>
            </a:pPr>
            <a:r>
              <a:rPr b="0" lang="en-US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  <a:endParaRPr b="0" lang="en-US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4" name="TextShape 5"/>
          <p:cNvSpPr txBox="1"/>
          <p:nvPr/>
        </p:nvSpPr>
        <p:spPr>
          <a:xfrm>
            <a:off x="7472160" y="7339320"/>
            <a:ext cx="2358360" cy="258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en-US" sz="1400" spc="-1" strike="noStrike">
                <a:solidFill>
                  <a:srgbClr val="9999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Predicting linguistic structures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165" name="TextShape 6"/>
          <p:cNvSpPr txBox="1"/>
          <p:nvPr/>
        </p:nvSpPr>
        <p:spPr>
          <a:xfrm>
            <a:off x="104400" y="7339320"/>
            <a:ext cx="2439360" cy="258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r"/>
            <a:fld id="{4B1299F5-7819-46B8-A947-401D39BBF519}" type="slidenum">
              <a:rPr b="0" lang="en-US" sz="1400" spc="-1" strike="noStrike">
                <a:solidFill>
                  <a:srgbClr val="9999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&lt;number&gt;</a:t>
            </a:fld>
            <a:r>
              <a:rPr b="0" lang="en-US" sz="1400" spc="-1" strike="noStrike">
                <a:solidFill>
                  <a:srgbClr val="9999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166" name="TextShape 7"/>
          <p:cNvSpPr txBox="1"/>
          <p:nvPr/>
        </p:nvSpPr>
        <p:spPr>
          <a:xfrm>
            <a:off x="3724560" y="7339320"/>
            <a:ext cx="2627280" cy="2581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0" lang="en-US" sz="1400" spc="-1" strike="noStrike">
                <a:solidFill>
                  <a:srgbClr val="9999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Hal Daum</a:t>
            </a:r>
            <a:r>
              <a:rPr b="0" lang="en-US" sz="1400" spc="-1" strike="noStrike">
                <a:solidFill>
                  <a:srgbClr val="9999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é</a:t>
            </a:r>
            <a:r>
              <a:rPr b="0" lang="en-US" sz="1400" spc="-1" strike="noStrike">
                <a:solidFill>
                  <a:srgbClr val="9999cc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III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143640" y="49320"/>
            <a:ext cx="9740520" cy="777960"/>
          </a:xfrm>
          <a:prstGeom prst="rect">
            <a:avLst/>
          </a:prstGeom>
        </p:spPr>
        <p:txBody>
          <a:bodyPr lIns="0" rIns="0" tIns="0" bIns="0" anchor="ctr"/>
          <a:p>
            <a:r>
              <a:rPr b="0" lang="en-US" sz="4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Click to edit the title text format</a:t>
            </a:r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143640" y="1013400"/>
            <a:ext cx="9771480" cy="604440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Click to edit the outline text format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  <a:p>
            <a:pPr lvl="1" marL="864000" indent="-324000">
              <a:buClr>
                <a:srgbClr val="c0c0c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Second Outline Level</a:t>
            </a:r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  <a:p>
            <a:pPr lvl="2" marL="1296000" indent="-288000">
              <a:buClr>
                <a:srgbClr val="c0c0c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Third Outline Level</a:t>
            </a:r>
            <a:endParaRPr b="0" lang="en-US" sz="2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  <a:p>
            <a:pPr lvl="3" marL="1728000" indent="-216000">
              <a:buClr>
                <a:srgbClr val="c0c0c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Fourth Outline Level</a:t>
            </a:r>
            <a:endParaRPr b="0" lang="en-US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  <a:p>
            <a:pPr lvl="4" marL="2160000" indent="-216000">
              <a:buClr>
                <a:srgbClr val="c0c0c0"/>
              </a:buClr>
              <a:buSzPct val="75000"/>
              <a:buFont typeface="Symbol" charset="2"/>
              <a:buChar char="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Fifth Outline Level</a:t>
            </a:r>
            <a:endParaRPr b="0" lang="en-US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  <a:p>
            <a:pPr lvl="5" marL="2592000" indent="-216000">
              <a:buClr>
                <a:srgbClr val="c0c0c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Sixth Outline Level</a:t>
            </a:r>
            <a:endParaRPr b="0" lang="en-US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  <a:p>
            <a:pPr lvl="6" marL="3024000" indent="-216000">
              <a:buClr>
                <a:srgbClr val="c0c0c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Seventh Outline Level</a:t>
            </a:r>
            <a:endParaRPr b="0" lang="en-US" sz="24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66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7" Type="http://schemas.openxmlformats.org/officeDocument/2006/relationships/slideLayout" Target="../slideLayouts/slideLayout6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6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image" Target="../media/image27.png"/><Relationship Id="rId14" Type="http://schemas.openxmlformats.org/officeDocument/2006/relationships/slideLayout" Target="../slideLayouts/slideLayout6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6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slideLayout" Target="../slideLayouts/slideLayout6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slideLayout" Target="../slideLayouts/slideLayout6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" descr=""/>
          <p:cNvPicPr/>
          <p:nvPr/>
        </p:nvPicPr>
        <p:blipFill>
          <a:blip r:embed="rId1"/>
          <a:stretch/>
        </p:blipFill>
        <p:spPr>
          <a:xfrm>
            <a:off x="-2912040" y="154440"/>
            <a:ext cx="5790240" cy="7203240"/>
          </a:xfrm>
          <a:prstGeom prst="rect">
            <a:avLst/>
          </a:prstGeom>
          <a:ln>
            <a:noFill/>
          </a:ln>
        </p:spPr>
      </p:pic>
      <p:sp>
        <p:nvSpPr>
          <p:cNvPr id="238" name="CustomShape 1"/>
          <p:cNvSpPr/>
          <p:nvPr/>
        </p:nvSpPr>
        <p:spPr>
          <a:xfrm>
            <a:off x="-223200" y="7247880"/>
            <a:ext cx="10700640" cy="15030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39" name="TextShape 2"/>
          <p:cNvSpPr txBox="1"/>
          <p:nvPr/>
        </p:nvSpPr>
        <p:spPr>
          <a:xfrm>
            <a:off x="339840" y="6898680"/>
            <a:ext cx="9613080" cy="403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/>
            <a:r>
              <a:rPr b="0" lang="en-US" sz="2200" spc="-1" strike="noStrike">
                <a:solidFill>
                  <a:srgbClr val="dddddd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Hal Daum</a:t>
            </a:r>
            <a:r>
              <a:rPr b="0" lang="en-US" sz="2200" spc="-1" strike="noStrike">
                <a:solidFill>
                  <a:srgbClr val="dddddd"/>
                </a:solidFill>
                <a:uFill>
                  <a:solidFill>
                    <a:srgbClr val="ffffff"/>
                  </a:solidFill>
                </a:uFill>
                <a:latin typeface="Gill Sans MT"/>
                <a:ea typeface="Gill Sans MT"/>
              </a:rPr>
              <a:t>é</a:t>
            </a:r>
            <a:r>
              <a:rPr b="0" lang="en-US" sz="2200" spc="-1" strike="noStrike">
                <a:solidFill>
                  <a:srgbClr val="dddddd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 III | University of Maryland | me@hal3.name | @haldaume3</a:t>
            </a:r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  <p:sp>
        <p:nvSpPr>
          <p:cNvPr id="240" name="TextShape 3"/>
          <p:cNvSpPr txBox="1"/>
          <p:nvPr/>
        </p:nvSpPr>
        <p:spPr>
          <a:xfrm>
            <a:off x="2335320" y="2089440"/>
            <a:ext cx="7631640" cy="3027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r">
              <a:lnSpc>
                <a:spcPct val="80000"/>
              </a:lnSpc>
            </a:pPr>
            <a:r>
              <a:rPr b="0" lang="en-US" sz="128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bias</a:t>
            </a:r>
            <a:r>
              <a:rPr b="0" lang="en-US" sz="128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
</a:t>
            </a:r>
            <a:r>
              <a:rPr b="0" lang="en-US" sz="6400" spc="-1" strike="noStrike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in a.i.</a:t>
            </a:r>
            <a:endParaRPr b="0" lang="en-US" sz="32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"/>
            </a:endParaRPr>
          </a:p>
        </p:txBody>
      </p:sp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5133240" y="3538800"/>
            <a:ext cx="4790880" cy="3614400"/>
          </a:xfrm>
          <a:custGeom>
            <a:avLst/>
            <a:gdLst/>
            <a:ahLst/>
            <a:rect l="0" t="0" r="r" b="b"/>
            <a:pathLst>
              <a:path w="13310" h="10042">
                <a:moveTo>
                  <a:pt x="517" y="0"/>
                </a:moveTo>
                <a:cubicBezTo>
                  <a:pt x="258" y="0"/>
                  <a:pt x="0" y="258"/>
                  <a:pt x="0" y="517"/>
                </a:cubicBezTo>
                <a:lnTo>
                  <a:pt x="0" y="9523"/>
                </a:lnTo>
                <a:cubicBezTo>
                  <a:pt x="0" y="9782"/>
                  <a:pt x="258" y="10041"/>
                  <a:pt x="517" y="10041"/>
                </a:cubicBezTo>
                <a:lnTo>
                  <a:pt x="12791" y="10041"/>
                </a:lnTo>
                <a:cubicBezTo>
                  <a:pt x="13050" y="10041"/>
                  <a:pt x="13309" y="9782"/>
                  <a:pt x="13309" y="9523"/>
                </a:cubicBezTo>
                <a:lnTo>
                  <a:pt x="13309" y="517"/>
                </a:lnTo>
                <a:cubicBezTo>
                  <a:pt x="13309" y="258"/>
                  <a:pt x="13050" y="0"/>
                  <a:pt x="12791" y="0"/>
                </a:cubicBezTo>
                <a:lnTo>
                  <a:pt x="517" y="0"/>
                </a:lnTo>
              </a:path>
            </a:pathLst>
          </a:custGeom>
          <a:solidFill>
            <a:srgbClr val="330099"/>
          </a:solidFill>
          <a:ln w="38160">
            <a:solidFill>
              <a:srgbClr val="9933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25" name="TextShape 2"/>
          <p:cNvSpPr txBox="1"/>
          <p:nvPr/>
        </p:nvSpPr>
        <p:spPr>
          <a:xfrm>
            <a:off x="4881960" y="3635640"/>
            <a:ext cx="5713560" cy="3752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Fairness, Accountability &amp; Transparency in ML</a:t>
            </a:r>
            <a:r>
              <a:rPr b="0" lang="en-US" sz="2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
</a:t>
            </a:r>
            <a:r>
              <a:rPr b="0" lang="en-US" sz="22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fatml.org</a:t>
            </a:r>
            <a:r>
              <a:rPr b="0" lang="en-US" sz="20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
</a:t>
            </a:r>
            <a:r>
              <a:rPr b="0" lang="en-US" sz="20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 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Critical Algorithm Studies:</a:t>
            </a:r>
            <a:r>
              <a:rPr b="0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
</a:t>
            </a:r>
            <a:r>
              <a:rPr b="0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A Reading List</a:t>
            </a:r>
            <a:r>
              <a:rPr b="0" lang="en-US" sz="36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
</a:t>
            </a:r>
            <a:r>
              <a:rPr b="0" lang="en-US" sz="22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socialmediacollective.org/</a:t>
            </a:r>
            <a:r>
              <a:rPr b="0" lang="en-US" sz="22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
</a:t>
            </a:r>
            <a:r>
              <a:rPr b="0" lang="en-US" sz="22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   reading-lists/</a:t>
            </a:r>
            <a:r>
              <a:rPr b="0" lang="en-US" sz="22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
</a:t>
            </a:r>
            <a:r>
              <a:rPr b="0" lang="en-US" sz="22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   critical-algorithm-studies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  <p:pic>
        <p:nvPicPr>
          <p:cNvPr id="326" name="" descr=""/>
          <p:cNvPicPr/>
          <p:nvPr/>
        </p:nvPicPr>
        <p:blipFill>
          <a:blip r:embed="rId1"/>
          <a:srcRect l="0" t="0" r="33743" b="28731"/>
          <a:stretch/>
        </p:blipFill>
        <p:spPr>
          <a:xfrm>
            <a:off x="2660400" y="300240"/>
            <a:ext cx="2286000" cy="2487240"/>
          </a:xfrm>
          <a:prstGeom prst="rect">
            <a:avLst/>
          </a:prstGeom>
          <a:ln>
            <a:noFill/>
          </a:ln>
        </p:spPr>
      </p:pic>
      <p:sp>
        <p:nvSpPr>
          <p:cNvPr id="327" name="TextShape 3"/>
          <p:cNvSpPr txBox="1"/>
          <p:nvPr/>
        </p:nvSpPr>
        <p:spPr>
          <a:xfrm>
            <a:off x="2527200" y="2816640"/>
            <a:ext cx="2552760" cy="60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Kate Crawford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  <a:p>
            <a:pPr algn="ctr"/>
            <a:r>
              <a:rPr b="0" lang="en-US" sz="20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@katecrawford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pic>
        <p:nvPicPr>
          <p:cNvPr id="328" name="" descr=""/>
          <p:cNvPicPr/>
          <p:nvPr/>
        </p:nvPicPr>
        <p:blipFill>
          <a:blip r:embed="rId2"/>
          <a:srcRect l="0" t="0" r="8570" b="0"/>
          <a:stretch/>
        </p:blipFill>
        <p:spPr>
          <a:xfrm>
            <a:off x="2656800" y="3539520"/>
            <a:ext cx="2286000" cy="2487240"/>
          </a:xfrm>
          <a:prstGeom prst="rect">
            <a:avLst/>
          </a:prstGeom>
          <a:ln>
            <a:noFill/>
          </a:ln>
        </p:spPr>
      </p:pic>
      <p:sp>
        <p:nvSpPr>
          <p:cNvPr id="329" name="TextShape 4"/>
          <p:cNvSpPr txBox="1"/>
          <p:nvPr/>
        </p:nvSpPr>
        <p:spPr>
          <a:xfrm>
            <a:off x="2523600" y="6062400"/>
            <a:ext cx="2552760" cy="60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Hanna Wallach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  <a:p>
            <a:pPr algn="ctr"/>
            <a:r>
              <a:rPr b="0" lang="en-US" sz="20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@hannawallach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pic>
        <p:nvPicPr>
          <p:cNvPr id="330" name="" descr=""/>
          <p:cNvPicPr/>
          <p:nvPr/>
        </p:nvPicPr>
        <p:blipFill>
          <a:blip r:embed="rId3"/>
          <a:srcRect l="6500" t="0" r="21119" b="0"/>
          <a:stretch/>
        </p:blipFill>
        <p:spPr>
          <a:xfrm>
            <a:off x="7581960" y="300240"/>
            <a:ext cx="2286000" cy="2487240"/>
          </a:xfrm>
          <a:prstGeom prst="rect">
            <a:avLst/>
          </a:prstGeom>
          <a:ln>
            <a:noFill/>
          </a:ln>
        </p:spPr>
      </p:pic>
      <p:sp>
        <p:nvSpPr>
          <p:cNvPr id="331" name="TextShape 5"/>
          <p:cNvSpPr txBox="1"/>
          <p:nvPr/>
        </p:nvSpPr>
        <p:spPr>
          <a:xfrm>
            <a:off x="7448760" y="2814840"/>
            <a:ext cx="2552760" cy="60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Sorelle Friedler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  <a:p>
            <a:pPr algn="ctr"/>
            <a:r>
              <a:rPr b="0" lang="en-US" sz="20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@kdphd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pic>
        <p:nvPicPr>
          <p:cNvPr id="332" name="" descr=""/>
          <p:cNvPicPr/>
          <p:nvPr/>
        </p:nvPicPr>
        <p:blipFill>
          <a:blip r:embed="rId4"/>
          <a:srcRect l="23097" t="0" r="16479" b="0"/>
          <a:stretch/>
        </p:blipFill>
        <p:spPr>
          <a:xfrm>
            <a:off x="199440" y="300240"/>
            <a:ext cx="2286000" cy="2487240"/>
          </a:xfrm>
          <a:prstGeom prst="rect">
            <a:avLst/>
          </a:prstGeom>
          <a:ln>
            <a:noFill/>
          </a:ln>
        </p:spPr>
      </p:pic>
      <p:sp>
        <p:nvSpPr>
          <p:cNvPr id="333" name="TextShape 6"/>
          <p:cNvSpPr txBox="1"/>
          <p:nvPr/>
        </p:nvSpPr>
        <p:spPr>
          <a:xfrm>
            <a:off x="66240" y="2811240"/>
            <a:ext cx="2552760" cy="60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Joanna Bryson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  <a:p>
            <a:pPr algn="ctr"/>
            <a:r>
              <a:rPr b="0" lang="en-US" sz="20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@j2bryson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pic>
        <p:nvPicPr>
          <p:cNvPr id="334" name="" descr=""/>
          <p:cNvPicPr/>
          <p:nvPr/>
        </p:nvPicPr>
        <p:blipFill>
          <a:blip r:embed="rId5"/>
          <a:srcRect l="3767" t="0" r="7023" b="26702"/>
          <a:stretch/>
        </p:blipFill>
        <p:spPr>
          <a:xfrm>
            <a:off x="197280" y="3539520"/>
            <a:ext cx="2286000" cy="2487240"/>
          </a:xfrm>
          <a:prstGeom prst="rect">
            <a:avLst/>
          </a:prstGeom>
          <a:ln>
            <a:noFill/>
          </a:ln>
        </p:spPr>
      </p:pic>
      <p:sp>
        <p:nvSpPr>
          <p:cNvPr id="335" name="TextShape 7"/>
          <p:cNvSpPr txBox="1"/>
          <p:nvPr/>
        </p:nvSpPr>
        <p:spPr>
          <a:xfrm>
            <a:off x="64080" y="6058440"/>
            <a:ext cx="2552760" cy="60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Suresh Venkat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  <a:p>
            <a:pPr algn="ctr"/>
            <a:r>
              <a:rPr b="0" lang="en-US" sz="20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@geomblog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pic>
        <p:nvPicPr>
          <p:cNvPr id="336" name="" descr=""/>
          <p:cNvPicPr/>
          <p:nvPr/>
        </p:nvPicPr>
        <p:blipFill>
          <a:blip r:embed="rId6"/>
          <a:srcRect l="3787" t="0" r="4510" b="0"/>
          <a:stretch/>
        </p:blipFill>
        <p:spPr>
          <a:xfrm>
            <a:off x="5121000" y="300240"/>
            <a:ext cx="2286000" cy="2487240"/>
          </a:xfrm>
          <a:prstGeom prst="rect">
            <a:avLst/>
          </a:prstGeom>
          <a:ln>
            <a:noFill/>
          </a:ln>
        </p:spPr>
      </p:pic>
      <p:sp>
        <p:nvSpPr>
          <p:cNvPr id="337" name="TextShape 8"/>
          <p:cNvSpPr txBox="1"/>
          <p:nvPr/>
        </p:nvSpPr>
        <p:spPr>
          <a:xfrm>
            <a:off x="4987800" y="2818440"/>
            <a:ext cx="2552760" cy="608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Nick Diakopoulos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  <a:p>
            <a:pPr algn="ctr"/>
            <a:r>
              <a:rPr b="0" lang="en-US" sz="20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@ndiakopoulos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</p:spTree>
  </p:cSld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Shape 1"/>
          <p:cNvSpPr txBox="1"/>
          <p:nvPr/>
        </p:nvSpPr>
        <p:spPr>
          <a:xfrm>
            <a:off x="143640" y="-372600"/>
            <a:ext cx="9933120" cy="16218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4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the age of automated decision making</a:t>
            </a:r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pic>
        <p:nvPicPr>
          <p:cNvPr id="242" name="" descr=""/>
          <p:cNvPicPr/>
          <p:nvPr/>
        </p:nvPicPr>
        <p:blipFill>
          <a:blip r:embed="rId1"/>
          <a:stretch/>
        </p:blipFill>
        <p:spPr>
          <a:xfrm>
            <a:off x="1043640" y="1000080"/>
            <a:ext cx="8055360" cy="6175080"/>
          </a:xfrm>
          <a:prstGeom prst="rect">
            <a:avLst/>
          </a:prstGeom>
          <a:ln w="57240">
            <a:solidFill>
              <a:srgbClr val="cccccc"/>
            </a:solidFill>
            <a:round/>
          </a:ln>
        </p:spPr>
      </p:pic>
    </p:spTree>
  </p:cSld>
  <p:timing>
    <p:tnLst>
      <p:par>
        <p:cTn id="1" dur="indefinite" restart="never" nodeType="tmRoot">
          <p:childTnLst>
            <p:seq>
              <p:cTn id="2" nodeType="mainSeq">
                <p:childTnLst>
                  <p:par>
                    <p:cTn id="3" fill="freeze">
                      <p:stCondLst>
                        <p:cond delay="indefinite"/>
                      </p:stCondLst>
                      <p:childTnLst>
                        <p:par>
                          <p:cTn id="4" fill="freeze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" dur="10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extShape 1"/>
          <p:cNvSpPr txBox="1"/>
          <p:nvPr/>
        </p:nvSpPr>
        <p:spPr>
          <a:xfrm>
            <a:off x="143640" y="32760"/>
            <a:ext cx="974052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4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things can go </a:t>
            </a:r>
            <a:r>
              <a:rPr b="0" lang="en-US" sz="4800" spc="-1" strike="noStrike">
                <a:solidFill>
                  <a:srgbClr val="66ffff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really</a:t>
            </a:r>
            <a:r>
              <a:rPr b="0" lang="en-US" sz="4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 badly</a:t>
            </a:r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pic>
        <p:nvPicPr>
          <p:cNvPr id="244" name="" descr=""/>
          <p:cNvPicPr/>
          <p:nvPr/>
        </p:nvPicPr>
        <p:blipFill>
          <a:blip r:embed="rId1"/>
          <a:srcRect l="18295" t="56590" r="13567" b="14750"/>
          <a:stretch/>
        </p:blipFill>
        <p:spPr>
          <a:xfrm>
            <a:off x="1047600" y="1963440"/>
            <a:ext cx="4457520" cy="2322720"/>
          </a:xfrm>
          <a:prstGeom prst="rect">
            <a:avLst/>
          </a:prstGeom>
          <a:ln>
            <a:noFill/>
          </a:ln>
        </p:spPr>
      </p:pic>
      <p:pic>
        <p:nvPicPr>
          <p:cNvPr id="245" name="" descr=""/>
          <p:cNvPicPr/>
          <p:nvPr/>
        </p:nvPicPr>
        <p:blipFill>
          <a:blip r:embed="rId2"/>
          <a:srcRect l="2630" t="9686" r="56921" b="81849"/>
          <a:stretch/>
        </p:blipFill>
        <p:spPr>
          <a:xfrm>
            <a:off x="165600" y="1662480"/>
            <a:ext cx="3576960" cy="927000"/>
          </a:xfrm>
          <a:prstGeom prst="rect">
            <a:avLst/>
          </a:prstGeom>
          <a:ln>
            <a:noFill/>
          </a:ln>
        </p:spPr>
      </p:pic>
      <p:pic>
        <p:nvPicPr>
          <p:cNvPr id="246" name="" descr=""/>
          <p:cNvPicPr/>
          <p:nvPr/>
        </p:nvPicPr>
        <p:blipFill>
          <a:blip r:embed="rId3"/>
          <a:srcRect l="13866" t="42942" r="15319" b="39758"/>
          <a:stretch/>
        </p:blipFill>
        <p:spPr>
          <a:xfrm>
            <a:off x="4100040" y="1251000"/>
            <a:ext cx="5478120" cy="1987560"/>
          </a:xfrm>
          <a:prstGeom prst="rect">
            <a:avLst/>
          </a:prstGeom>
          <a:ln>
            <a:noFill/>
          </a:ln>
        </p:spPr>
      </p:pic>
      <p:pic>
        <p:nvPicPr>
          <p:cNvPr id="247" name="" descr=""/>
          <p:cNvPicPr/>
          <p:nvPr/>
        </p:nvPicPr>
        <p:blipFill>
          <a:blip r:embed="rId4"/>
          <a:srcRect l="12421" t="24468" r="26878" b="69649"/>
          <a:stretch/>
        </p:blipFill>
        <p:spPr>
          <a:xfrm>
            <a:off x="3828960" y="960840"/>
            <a:ext cx="4695120" cy="675360"/>
          </a:xfrm>
          <a:prstGeom prst="rect">
            <a:avLst/>
          </a:prstGeom>
          <a:ln>
            <a:noFill/>
          </a:ln>
        </p:spPr>
      </p:pic>
      <p:pic>
        <p:nvPicPr>
          <p:cNvPr id="248" name="" descr=""/>
          <p:cNvPicPr/>
          <p:nvPr/>
        </p:nvPicPr>
        <p:blipFill>
          <a:blip r:embed="rId5"/>
          <a:srcRect l="29959" t="21287" r="32354" b="38923"/>
          <a:stretch/>
        </p:blipFill>
        <p:spPr>
          <a:xfrm>
            <a:off x="4847760" y="2131920"/>
            <a:ext cx="5229000" cy="3392640"/>
          </a:xfrm>
          <a:prstGeom prst="rect">
            <a:avLst/>
          </a:prstGeom>
          <a:ln w="76320">
            <a:solidFill>
              <a:srgbClr val="b2b2b2"/>
            </a:solidFill>
            <a:round/>
          </a:ln>
        </p:spPr>
      </p:pic>
      <p:pic>
        <p:nvPicPr>
          <p:cNvPr id="249" name="" descr=""/>
          <p:cNvPicPr/>
          <p:nvPr/>
        </p:nvPicPr>
        <p:blipFill>
          <a:blip r:embed="rId6"/>
          <a:srcRect l="24376" t="39848" r="41996" b="20970"/>
          <a:stretch/>
        </p:blipFill>
        <p:spPr>
          <a:xfrm>
            <a:off x="5712480" y="4624200"/>
            <a:ext cx="3865320" cy="2767320"/>
          </a:xfrm>
          <a:prstGeom prst="rect">
            <a:avLst/>
          </a:prstGeom>
          <a:ln>
            <a:noFill/>
          </a:ln>
        </p:spPr>
      </p:pic>
      <p:sp>
        <p:nvSpPr>
          <p:cNvPr id="250" name="CustomShape 2"/>
          <p:cNvSpPr/>
          <p:nvPr/>
        </p:nvSpPr>
        <p:spPr>
          <a:xfrm>
            <a:off x="5711040" y="4105080"/>
            <a:ext cx="3863160" cy="54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51" name="" descr=""/>
          <p:cNvPicPr/>
          <p:nvPr/>
        </p:nvPicPr>
        <p:blipFill>
          <a:blip r:embed="rId7"/>
          <a:srcRect l="24321" t="23209" r="42516" b="72813"/>
          <a:stretch/>
        </p:blipFill>
        <p:spPr>
          <a:xfrm>
            <a:off x="5711040" y="4105080"/>
            <a:ext cx="3866040" cy="282960"/>
          </a:xfrm>
          <a:prstGeom prst="rect">
            <a:avLst/>
          </a:prstGeom>
          <a:ln>
            <a:noFill/>
          </a:ln>
        </p:spPr>
      </p:pic>
      <p:pic>
        <p:nvPicPr>
          <p:cNvPr id="252" name="" descr=""/>
          <p:cNvPicPr/>
          <p:nvPr/>
        </p:nvPicPr>
        <p:blipFill>
          <a:blip r:embed="rId8"/>
          <a:srcRect l="57437" t="23209" r="33791" b="72813"/>
          <a:stretch/>
        </p:blipFill>
        <p:spPr>
          <a:xfrm>
            <a:off x="5711040" y="4384800"/>
            <a:ext cx="1022400" cy="282960"/>
          </a:xfrm>
          <a:prstGeom prst="rect">
            <a:avLst/>
          </a:prstGeom>
          <a:ln>
            <a:noFill/>
          </a:ln>
        </p:spPr>
      </p:pic>
      <p:pic>
        <p:nvPicPr>
          <p:cNvPr id="253" name="" descr=""/>
          <p:cNvPicPr/>
          <p:nvPr/>
        </p:nvPicPr>
        <p:blipFill>
          <a:blip r:embed="rId9"/>
          <a:srcRect l="24321" t="27286" r="70573" b="69421"/>
          <a:stretch/>
        </p:blipFill>
        <p:spPr>
          <a:xfrm>
            <a:off x="6722640" y="4402800"/>
            <a:ext cx="593640" cy="233640"/>
          </a:xfrm>
          <a:prstGeom prst="rect">
            <a:avLst/>
          </a:prstGeom>
          <a:ln>
            <a:noFill/>
          </a:ln>
        </p:spPr>
      </p:pic>
      <p:pic>
        <p:nvPicPr>
          <p:cNvPr id="254" name="" descr=""/>
          <p:cNvPicPr/>
          <p:nvPr/>
        </p:nvPicPr>
        <p:blipFill>
          <a:blip r:embed="rId10"/>
          <a:srcRect l="11685" t="25384" r="35884" b="58810"/>
          <a:stretch/>
        </p:blipFill>
        <p:spPr>
          <a:xfrm>
            <a:off x="1799640" y="4258440"/>
            <a:ext cx="4359600" cy="806760"/>
          </a:xfrm>
          <a:prstGeom prst="rect">
            <a:avLst/>
          </a:prstGeom>
          <a:ln>
            <a:noFill/>
          </a:ln>
        </p:spPr>
      </p:pic>
      <p:pic>
        <p:nvPicPr>
          <p:cNvPr id="255" name="" descr=""/>
          <p:cNvPicPr/>
          <p:nvPr/>
        </p:nvPicPr>
        <p:blipFill>
          <a:blip r:embed="rId11"/>
          <a:srcRect l="26049" t="36049" r="38278" b="11652"/>
          <a:stretch/>
        </p:blipFill>
        <p:spPr>
          <a:xfrm>
            <a:off x="3581280" y="4825440"/>
            <a:ext cx="2966040" cy="2671920"/>
          </a:xfrm>
          <a:prstGeom prst="rect">
            <a:avLst/>
          </a:prstGeom>
          <a:ln>
            <a:noFill/>
          </a:ln>
        </p:spPr>
      </p:pic>
      <p:pic>
        <p:nvPicPr>
          <p:cNvPr id="256" name="" descr=""/>
          <p:cNvPicPr/>
          <p:nvPr/>
        </p:nvPicPr>
        <p:blipFill>
          <a:blip r:embed="rId12"/>
          <a:srcRect l="0" t="4881" r="974" b="5701"/>
          <a:stretch/>
        </p:blipFill>
        <p:spPr>
          <a:xfrm>
            <a:off x="245880" y="3176280"/>
            <a:ext cx="4782600" cy="2653920"/>
          </a:xfrm>
          <a:prstGeom prst="rect">
            <a:avLst/>
          </a:prstGeom>
          <a:ln>
            <a:noFill/>
          </a:ln>
        </p:spPr>
      </p:pic>
      <p:pic>
        <p:nvPicPr>
          <p:cNvPr id="257" name="" descr=""/>
          <p:cNvPicPr/>
          <p:nvPr/>
        </p:nvPicPr>
        <p:blipFill>
          <a:blip r:embed="rId13"/>
          <a:srcRect l="27565" t="17181" r="28071" b="65792"/>
          <a:stretch/>
        </p:blipFill>
        <p:spPr>
          <a:xfrm>
            <a:off x="254880" y="5231520"/>
            <a:ext cx="4749120" cy="1119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8" dur="indefinite" restart="never" nodeType="tmRoot">
          <p:childTnLst>
            <p:seq>
              <p:cTn id="9" nodeType="mainSeq">
                <p:childTnLst>
                  <p:par>
                    <p:cTn id="10" fill="freeze">
                      <p:stCondLst>
                        <p:cond delay="indefinite"/>
                      </p:stCondLst>
                      <p:childTnLst>
                        <p:par>
                          <p:cTn id="11" fill="freeze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freeze">
                      <p:stCondLst>
                        <p:cond delay="indefinite"/>
                      </p:stCondLst>
                      <p:childTnLst>
                        <p:par>
                          <p:cTn id="16" fill="freeze">
                            <p:stCondLst>
                              <p:cond delay="0"/>
                            </p:stCondLst>
                            <p:childTnLst>
                              <p:par>
                                <p:cTn id="17" nodeType="clickEffect" fill="freeze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-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1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freeze">
                      <p:stCondLst>
                        <p:cond delay="indefinite"/>
                      </p:stCondLst>
                      <p:childTnLst>
                        <p:par>
                          <p:cTn id="23" fill="freeze">
                            <p:stCondLst>
                              <p:cond delay="0"/>
                            </p:stCondLst>
                            <p:childTnLst>
                              <p:par>
                                <p:cTn id="24" nodeType="clickEffect" fill="freeze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-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8" dur="1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freeze">
                      <p:stCondLst>
                        <p:cond delay="indefinite"/>
                      </p:stCondLst>
                      <p:childTnLst>
                        <p:par>
                          <p:cTn id="30" fill="freeze">
                            <p:stCondLst>
                              <p:cond delay="0"/>
                            </p:stCondLst>
                            <p:childTnLst>
                              <p:par>
                                <p:cTn id="31" nodeType="clickEffect" fill="freeze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indefinite"/>
                                        <p:tgtEl>
                                          <p:spTgt spid="24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35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freeze">
                      <p:stCondLst>
                        <p:cond delay="indefinite"/>
                      </p:stCondLst>
                      <p:childTnLst>
                        <p:par>
                          <p:cTn id="37" fill="freeze">
                            <p:stCondLst>
                              <p:cond delay="0"/>
                            </p:stCondLst>
                            <p:childTnLst>
                              <p:par>
                                <p:cTn id="38" nodeType="clickEffect" fill="freeze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indefinite"/>
                                        <p:tgtEl>
                                          <p:spTgt spid="-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2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freeze">
                      <p:stCondLst>
                        <p:cond delay="indefinite"/>
                      </p:stCondLst>
                      <p:childTnLst>
                        <p:par>
                          <p:cTn id="44" fill="freeze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freeze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-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49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TextShape 1"/>
          <p:cNvSpPr txBox="1"/>
          <p:nvPr/>
        </p:nvSpPr>
        <p:spPr>
          <a:xfrm>
            <a:off x="143640" y="32760"/>
            <a:ext cx="974052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4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three </a:t>
            </a:r>
            <a:r>
              <a:rPr b="0" lang="en-US" sz="4800" spc="-1" strike="noStrike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(out of many)</a:t>
            </a:r>
            <a:r>
              <a:rPr b="0" lang="en-US" sz="4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 sources of bias</a:t>
            </a:r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259" name="TextShape 2"/>
          <p:cNvSpPr txBox="1"/>
          <p:nvPr/>
        </p:nvSpPr>
        <p:spPr>
          <a:xfrm>
            <a:off x="143640" y="1409400"/>
            <a:ext cx="9771480" cy="6044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64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data collection</a:t>
            </a:r>
            <a:r>
              <a:rPr b="0" lang="en-US" sz="6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
</a:t>
            </a:r>
            <a:r>
              <a:rPr b="0" lang="en-US" sz="6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 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  <a:p>
            <a:pPr marL="432000" indent="-324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6400" spc="-1" strike="noStrike">
                <a:solidFill>
                  <a:srgbClr val="cc66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objective function</a:t>
            </a:r>
            <a:r>
              <a:rPr b="0" lang="en-US" sz="6400" spc="-1" strike="noStrike">
                <a:solidFill>
                  <a:srgbClr val="cc66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
</a:t>
            </a:r>
            <a:r>
              <a:rPr b="0" lang="en-US" sz="6400" spc="-1" strike="noStrike">
                <a:solidFill>
                  <a:srgbClr val="cc66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 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  <a:p>
            <a:pPr marL="432000" indent="-324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64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feedback loops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  <p:timing>
    <p:tnLst>
      <p:par>
        <p:cTn id="50" dur="indefinite" restart="never" nodeType="tmRoot">
          <p:childTnLst>
            <p:seq>
              <p:cTn id="51" nodeType="mainSeq">
                <p:childTnLst>
                  <p:par>
                    <p:cTn id="52" fill="freeze">
                      <p:stCondLst>
                        <p:cond delay="indefinite"/>
                      </p:stCondLst>
                      <p:childTnLst>
                        <p:par>
                          <p:cTn id="53" fill="freeze">
                            <p:stCondLst>
                              <p:cond delay="0"/>
                            </p:stCondLst>
                            <p:childTnLst>
                              <p:par>
                                <p:cTn id="5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0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56" dur="1000"/>
                                        <p:tgtEl>
                                          <p:spTgt spid="259">
                                            <p:txEl>
                                              <p:pRg st="0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freeze">
                            <p:stCondLst>
                              <p:cond delay="1000"/>
                            </p:stCondLst>
                            <p:childTnLst>
                              <p:par>
                                <p:cTn id="58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17" end="3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" dur="1000"/>
                                        <p:tgtEl>
                                          <p:spTgt spid="259">
                                            <p:txEl>
                                              <p:pRg st="17" end="3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freeze">
                            <p:stCondLst>
                              <p:cond delay="2000"/>
                            </p:stCondLst>
                            <p:childTnLst>
                              <p:par>
                                <p:cTn id="62" nodeType="after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>
                                            <p:txEl>
                                              <p:pRg st="37" end="5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4" dur="1000"/>
                                        <p:tgtEl>
                                          <p:spTgt spid="259">
                                            <p:txEl>
                                              <p:pRg st="37" end="5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CustomShape 1"/>
          <p:cNvSpPr/>
          <p:nvPr/>
        </p:nvSpPr>
        <p:spPr>
          <a:xfrm>
            <a:off x="444960" y="971640"/>
            <a:ext cx="2818800" cy="2673360"/>
          </a:xfrm>
          <a:prstGeom prst="ellipse">
            <a:avLst/>
          </a:prstGeom>
          <a:solidFill>
            <a:srgbClr val="ffffcc"/>
          </a:solidFill>
          <a:ln w="38160">
            <a:solidFill>
              <a:srgbClr val="cc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8720" rIns="18720" tIns="18720" bIns="1872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true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
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population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
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
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
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
</a:t>
            </a:r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
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61" name="TextShape 2"/>
          <p:cNvSpPr txBox="1"/>
          <p:nvPr/>
        </p:nvSpPr>
        <p:spPr>
          <a:xfrm>
            <a:off x="143640" y="32760"/>
            <a:ext cx="974052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4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sample selection bias</a:t>
            </a:r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pic>
        <p:nvPicPr>
          <p:cNvPr id="262" name="" descr=""/>
          <p:cNvPicPr/>
          <p:nvPr/>
        </p:nvPicPr>
        <p:blipFill>
          <a:blip r:embed="rId1"/>
          <a:srcRect l="15122" t="0" r="10077" b="0"/>
          <a:stretch/>
        </p:blipFill>
        <p:spPr>
          <a:xfrm>
            <a:off x="229680" y="4697280"/>
            <a:ext cx="2183400" cy="2547360"/>
          </a:xfrm>
          <a:prstGeom prst="rect">
            <a:avLst/>
          </a:prstGeom>
          <a:ln>
            <a:noFill/>
          </a:ln>
        </p:spPr>
      </p:pic>
      <p:sp>
        <p:nvSpPr>
          <p:cNvPr id="263" name="TextShape 3"/>
          <p:cNvSpPr txBox="1"/>
          <p:nvPr/>
        </p:nvSpPr>
        <p:spPr>
          <a:xfrm>
            <a:off x="2447280" y="4811760"/>
            <a:ext cx="2392200" cy="27835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;Times"/>
              </a:rPr>
              <a:t>James Heckman,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;Times"/>
              </a:rPr>
              <a:t>
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;Times"/>
              </a:rPr>
              <a:t>Nobel prize econ (2000)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;Times"/>
              </a:rPr>
              <a:t>
</a:t>
            </a:r>
            <a:r>
              <a:rPr b="0" i="1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;Times"/>
              </a:rPr>
              <a:t>Sample selection bias as specification error</a:t>
            </a:r>
            <a:r>
              <a:rPr b="0" lang="en-US" sz="22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;Times"/>
              </a:rPr>
              <a:t>. Econometrica (1979)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64" name="CustomShape 4"/>
          <p:cNvSpPr/>
          <p:nvPr/>
        </p:nvSpPr>
        <p:spPr>
          <a:xfrm>
            <a:off x="812880" y="2012760"/>
            <a:ext cx="2095200" cy="1168560"/>
          </a:xfrm>
          <a:prstGeom prst="ellipse">
            <a:avLst/>
          </a:prstGeom>
          <a:solidFill>
            <a:srgbClr val="ffffcc"/>
          </a:solidFill>
          <a:ln w="38160">
            <a:solidFill>
              <a:srgbClr val="cc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8720" rIns="18720" tIns="18720" bIns="1872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population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samples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65" name="CustomShape 5"/>
          <p:cNvSpPr/>
          <p:nvPr/>
        </p:nvSpPr>
        <p:spPr>
          <a:xfrm>
            <a:off x="4219560" y="2082600"/>
            <a:ext cx="1575000" cy="1028880"/>
          </a:xfrm>
          <a:custGeom>
            <a:avLst/>
            <a:gdLst/>
            <a:ahLst/>
            <a:rect l="0" t="0" r="r" b="b"/>
            <a:pathLst>
              <a:path w="4377" h="2860">
                <a:moveTo>
                  <a:pt x="476" y="0"/>
                </a:moveTo>
                <a:cubicBezTo>
                  <a:pt x="238" y="0"/>
                  <a:pt x="0" y="238"/>
                  <a:pt x="0" y="476"/>
                </a:cubicBezTo>
                <a:lnTo>
                  <a:pt x="0" y="2382"/>
                </a:lnTo>
                <a:cubicBezTo>
                  <a:pt x="0" y="2620"/>
                  <a:pt x="238" y="2859"/>
                  <a:pt x="476" y="2859"/>
                </a:cubicBezTo>
                <a:lnTo>
                  <a:pt x="3899" y="2859"/>
                </a:lnTo>
                <a:cubicBezTo>
                  <a:pt x="4137" y="2859"/>
                  <a:pt x="4376" y="2620"/>
                  <a:pt x="4376" y="2382"/>
                </a:cubicBezTo>
                <a:lnTo>
                  <a:pt x="4376" y="476"/>
                </a:lnTo>
                <a:cubicBezTo>
                  <a:pt x="4376" y="238"/>
                  <a:pt x="4137" y="0"/>
                  <a:pt x="3899" y="0"/>
                </a:cubicBezTo>
                <a:lnTo>
                  <a:pt x="476" y="0"/>
                </a:lnTo>
              </a:path>
            </a:pathLst>
          </a:custGeom>
          <a:solidFill>
            <a:srgbClr val="cfe7f5"/>
          </a:solidFill>
          <a:ln w="38160">
            <a:solidFill>
              <a:srgbClr val="1e90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9080" rIns="19080" tIns="19080" bIns="1908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machine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learning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66" name="CustomShape 6"/>
          <p:cNvSpPr/>
          <p:nvPr/>
        </p:nvSpPr>
        <p:spPr>
          <a:xfrm>
            <a:off x="7074000" y="2102040"/>
            <a:ext cx="2158920" cy="990360"/>
          </a:xfrm>
          <a:custGeom>
            <a:avLst/>
            <a:gdLst/>
            <a:ahLst/>
            <a:rect l="0" t="0" r="r" b="b"/>
            <a:pathLst>
              <a:path w="5999" h="2753">
                <a:moveTo>
                  <a:pt x="1499" y="0"/>
                </a:moveTo>
                <a:lnTo>
                  <a:pt x="4498" y="0"/>
                </a:lnTo>
                <a:lnTo>
                  <a:pt x="5998" y="1376"/>
                </a:lnTo>
                <a:lnTo>
                  <a:pt x="4498" y="2752"/>
                </a:lnTo>
                <a:lnTo>
                  <a:pt x="1499" y="2752"/>
                </a:lnTo>
                <a:lnTo>
                  <a:pt x="0" y="1376"/>
                </a:lnTo>
                <a:lnTo>
                  <a:pt x="1499" y="0"/>
                </a:lnTo>
              </a:path>
            </a:pathLst>
          </a:custGeom>
          <a:solidFill>
            <a:srgbClr val="ccffcc"/>
          </a:solidFill>
          <a:ln w="38160">
            <a:solidFill>
              <a:srgbClr val="0099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wrap="none" lIns="19080" rIns="19080" tIns="19080" bIns="1908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predictor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cxnSp>
        <p:nvCxnSpPr>
          <p:cNvPr id="267" name="Line 7"/>
          <p:cNvCxnSpPr>
            <a:stCxn id="264" idx="5"/>
            <a:endCxn id="266" idx="2"/>
          </p:cNvCxnSpPr>
          <p:nvPr/>
        </p:nvCxnSpPr>
        <p:spPr>
          <a:xfrm>
            <a:off x="2601360" y="3010320"/>
            <a:ext cx="5552640" cy="82440"/>
          </a:xfrm>
          <a:prstGeom prst="curvedConnector3">
            <a:avLst/>
          </a:prstGeom>
          <a:ln w="76320">
            <a:solidFill>
              <a:srgbClr val="ff99ff"/>
            </a:solidFill>
            <a:round/>
            <a:tailEnd len="med" type="triangle" w="med"/>
          </a:ln>
        </p:spPr>
        <p:txBody>
          <a:bodyPr lIns="38160" rIns="38160" tIns="38160" bIns="38160" anchor="ctr" anchorCtr="1"/>
          <a:p>
            <a:r>
              <a:rPr b="0" lang="en-US" sz="3200" spc="-1" strike="noStrike">
                <a:solidFill>
                  <a:srgbClr val="ff99ff"/>
                </a:solidFill>
                <a:uFill>
                  <a:solidFill>
                    <a:srgbClr val="ffffff"/>
                  </a:solidFill>
                </a:uFill>
                <a:latin typeface="Gill Sans"/>
              </a:rPr>
              <a:t>
</a:t>
            </a:r>
            <a:r>
              <a:rPr b="0" lang="en-US" sz="3200" spc="-1" strike="noStrike">
                <a:solidFill>
                  <a:srgbClr val="ff99ff"/>
                </a:solidFill>
                <a:uFill>
                  <a:solidFill>
                    <a:srgbClr val="ffffff"/>
                  </a:solidFill>
                </a:uFill>
                <a:latin typeface="Gill Sans"/>
              </a:rPr>
              <a:t>
</a:t>
            </a:r>
            <a:r>
              <a:rPr b="0" lang="en-US" sz="3200" spc="-1" strike="noStrike">
                <a:solidFill>
                  <a:srgbClr val="ff99ff"/>
                </a:solidFill>
                <a:uFill>
                  <a:solidFill>
                    <a:srgbClr val="ffffff"/>
                  </a:solidFill>
                </a:uFill>
                <a:latin typeface="Gill Sans"/>
              </a:rPr>
              <a:t>yay!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cxnSp>
      <p:cxnSp>
        <p:nvCxnSpPr>
          <p:cNvPr id="268" name="Line 8"/>
          <p:cNvCxnSpPr>
            <a:stCxn id="260" idx="7"/>
            <a:endCxn id="266" idx="0"/>
          </p:cNvCxnSpPr>
          <p:nvPr/>
        </p:nvCxnSpPr>
        <p:spPr>
          <a:xfrm>
            <a:off x="2851200" y="1362960"/>
            <a:ext cx="5302800" cy="739440"/>
          </a:xfrm>
          <a:prstGeom prst="curvedConnector3">
            <a:avLst/>
          </a:prstGeom>
          <a:ln w="76320">
            <a:solidFill>
              <a:srgbClr val="ff99ff"/>
            </a:solidFill>
            <a:round/>
            <a:tailEnd len="med" type="triangle" w="med"/>
          </a:ln>
        </p:spPr>
        <p:txBody>
          <a:bodyPr lIns="38160" rIns="38160" tIns="38160" bIns="38160" anchor="ctr" anchorCtr="1"/>
          <a:p>
            <a:r>
              <a:rPr b="0" lang="en-US" sz="3200" spc="-1" strike="noStrike">
                <a:solidFill>
                  <a:srgbClr val="ff99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uh. oh.</a:t>
            </a:r>
            <a:r>
              <a:rPr b="0" lang="en-US" sz="3200" spc="-1" strike="noStrike">
                <a:solidFill>
                  <a:srgbClr val="ff99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
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cxnSp>
      <p:sp>
        <p:nvSpPr>
          <p:cNvPr id="269" name="TextShape 9"/>
          <p:cNvSpPr txBox="1"/>
          <p:nvPr/>
        </p:nvSpPr>
        <p:spPr>
          <a:xfrm>
            <a:off x="-2273760" y="3322080"/>
            <a:ext cx="720" cy="467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en-US" sz="1600" spc="-1" strike="noStrike">
                <a:solidFill>
                  <a:srgbClr val="ff99ff"/>
                </a:solidFill>
                <a:uFill>
                  <a:solidFill>
                    <a:srgbClr val="ffffff"/>
                  </a:solidFill>
                </a:uFill>
                <a:latin typeface="Gill Sans"/>
              </a:rPr>
              <a:t>
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70" name="TextShape 10"/>
          <p:cNvSpPr txBox="1"/>
          <p:nvPr/>
        </p:nvSpPr>
        <p:spPr>
          <a:xfrm>
            <a:off x="7567200" y="4775760"/>
            <a:ext cx="2392200" cy="26877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Corinna Cortes,</a:t>
            </a:r>
            <a:r>
              <a:rPr b="0" lang="en-US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
</a:t>
            </a:r>
            <a:r>
              <a:rPr b="0" i="1" lang="en-US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Domain adaptation and sample bias correction theory and algorithm for regression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TCS, 2013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pic>
        <p:nvPicPr>
          <p:cNvPr id="271" name="" descr=""/>
          <p:cNvPicPr/>
          <p:nvPr/>
        </p:nvPicPr>
        <p:blipFill>
          <a:blip r:embed="rId2"/>
          <a:stretch/>
        </p:blipFill>
        <p:spPr>
          <a:xfrm>
            <a:off x="4947120" y="4883400"/>
            <a:ext cx="2491560" cy="24915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65" dur="indefinite" restart="never" nodeType="tmRoot">
          <p:childTnLst>
            <p:seq>
              <p:cTn id="66" nodeType="mainSeq">
                <p:childTnLst>
                  <p:par>
                    <p:cTn id="67" fill="freeze">
                      <p:stCondLst>
                        <p:cond delay="indefinite"/>
                      </p:stCondLst>
                      <p:childTnLst>
                        <p:par>
                          <p:cTn id="68" fill="freeze">
                            <p:stCondLst>
                              <p:cond delay="0"/>
                            </p:stCondLst>
                            <p:childTnLst>
                              <p:par>
                                <p:cTn id="6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freeze">
                      <p:stCondLst>
                        <p:cond delay="indefinite"/>
                      </p:stCondLst>
                      <p:childTnLst>
                        <p:par>
                          <p:cTn id="72" fill="freeze">
                            <p:stCondLst>
                              <p:cond delay="0"/>
                            </p:stCondLst>
                            <p:childTnLst>
                              <p:par>
                                <p:cTn id="7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freeze">
                      <p:stCondLst>
                        <p:cond delay="indefinite"/>
                      </p:stCondLst>
                      <p:childTnLst>
                        <p:par>
                          <p:cTn id="78" fill="freeze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freeze">
                      <p:stCondLst>
                        <p:cond delay="indefinite"/>
                      </p:stCondLst>
                      <p:childTnLst>
                        <p:par>
                          <p:cTn id="84" fill="freeze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freeze">
                      <p:stCondLst>
                        <p:cond delay="indefinite"/>
                      </p:stCondLst>
                      <p:childTnLst>
                        <p:par>
                          <p:cTn id="90" fill="freeze">
                            <p:stCondLst>
                              <p:cond delay="0"/>
                            </p:stCondLst>
                            <p:childTnLst>
                              <p:par>
                                <p:cTn id="9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nodeType="withEffect" fill="hold" presetClass="exit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freeze">
                      <p:stCondLst>
                        <p:cond delay="indefinite"/>
                      </p:stCondLst>
                      <p:childTnLst>
                        <p:par>
                          <p:cTn id="98" fill="freeze">
                            <p:stCondLst>
                              <p:cond delay="0"/>
                            </p:stCondLst>
                            <p:childTnLst>
                              <p:par>
                                <p:cTn id="9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1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freeze">
                      <p:stCondLst>
                        <p:cond delay="indefinite"/>
                      </p:stCondLst>
                      <p:childTnLst>
                        <p:par>
                          <p:cTn id="103" fill="freeze">
                            <p:stCondLst>
                              <p:cond delay="0"/>
                            </p:stCondLst>
                            <p:childTnLst>
                              <p:par>
                                <p:cTn id="10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06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extShape 1"/>
          <p:cNvSpPr txBox="1"/>
          <p:nvPr/>
        </p:nvSpPr>
        <p:spPr>
          <a:xfrm>
            <a:off x="143640" y="32760"/>
            <a:ext cx="974052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4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it's not just that error rate goes up...</a:t>
            </a:r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1373040" y="2415240"/>
            <a:ext cx="914400" cy="914400"/>
          </a:xfrm>
          <a:prstGeom prst="rect">
            <a:avLst/>
          </a:prstGeom>
          <a:solidFill>
            <a:srgbClr val="ffffcc">
              <a:alpha val="66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1.53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74" name="CustomShape 3"/>
          <p:cNvSpPr/>
          <p:nvPr/>
        </p:nvSpPr>
        <p:spPr>
          <a:xfrm>
            <a:off x="2287440" y="2415240"/>
            <a:ext cx="914400" cy="914400"/>
          </a:xfrm>
          <a:prstGeom prst="rect">
            <a:avLst/>
          </a:prstGeom>
          <a:solidFill>
            <a:srgbClr val="ffffcc">
              <a:alpha val="51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1.94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75" name="CustomShape 4"/>
          <p:cNvSpPr/>
          <p:nvPr/>
        </p:nvSpPr>
        <p:spPr>
          <a:xfrm>
            <a:off x="3201840" y="2415240"/>
            <a:ext cx="914400" cy="914400"/>
          </a:xfrm>
          <a:prstGeom prst="rect">
            <a:avLst/>
          </a:prstGeom>
          <a:solidFill>
            <a:srgbClr val="ffffcc">
              <a:alpha val="54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1.85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76" name="CustomShape 5"/>
          <p:cNvSpPr/>
          <p:nvPr/>
        </p:nvSpPr>
        <p:spPr>
          <a:xfrm>
            <a:off x="458640" y="3329640"/>
            <a:ext cx="914400" cy="914400"/>
          </a:xfrm>
          <a:prstGeom prst="rect">
            <a:avLst/>
          </a:prstGeom>
          <a:solidFill>
            <a:srgbClr val="ffffcc">
              <a:alpha val="8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1.17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77" name="CustomShape 6"/>
          <p:cNvSpPr/>
          <p:nvPr/>
        </p:nvSpPr>
        <p:spPr>
          <a:xfrm>
            <a:off x="2287440" y="3329640"/>
            <a:ext cx="914400" cy="914400"/>
          </a:xfrm>
          <a:prstGeom prst="rect">
            <a:avLst/>
          </a:prstGeom>
          <a:solidFill>
            <a:srgbClr val="ffffcc">
              <a:alpha val="6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1.55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78" name="CustomShape 7"/>
          <p:cNvSpPr/>
          <p:nvPr/>
        </p:nvSpPr>
        <p:spPr>
          <a:xfrm>
            <a:off x="3201840" y="3329640"/>
            <a:ext cx="914400" cy="914400"/>
          </a:xfrm>
          <a:prstGeom prst="rect">
            <a:avLst/>
          </a:prstGeom>
          <a:solidFill>
            <a:srgbClr val="ffffcc">
              <a:alpha val="70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1.43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79" name="CustomShape 8"/>
          <p:cNvSpPr/>
          <p:nvPr/>
        </p:nvSpPr>
        <p:spPr>
          <a:xfrm>
            <a:off x="458640" y="4244040"/>
            <a:ext cx="914400" cy="914400"/>
          </a:xfrm>
          <a:prstGeom prst="rect">
            <a:avLst/>
          </a:prstGeom>
          <a:solidFill>
            <a:srgbClr val="ffffcc">
              <a:alpha val="5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1.81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80" name="CustomShape 9"/>
          <p:cNvSpPr/>
          <p:nvPr/>
        </p:nvSpPr>
        <p:spPr>
          <a:xfrm>
            <a:off x="1373040" y="4244040"/>
            <a:ext cx="914400" cy="914400"/>
          </a:xfrm>
          <a:prstGeom prst="rect">
            <a:avLst/>
          </a:prstGeom>
          <a:solidFill>
            <a:srgbClr val="ffffcc">
              <a:alpha val="59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1.71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81" name="CustomShape 10"/>
          <p:cNvSpPr/>
          <p:nvPr/>
        </p:nvSpPr>
        <p:spPr>
          <a:xfrm>
            <a:off x="3201840" y="4244040"/>
            <a:ext cx="914400" cy="914400"/>
          </a:xfrm>
          <a:prstGeom prst="rect">
            <a:avLst/>
          </a:prstGeom>
          <a:solidFill>
            <a:srgbClr val="ffffcc">
              <a:alpha val="9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1.06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82" name="CustomShape 11"/>
          <p:cNvSpPr/>
          <p:nvPr/>
        </p:nvSpPr>
        <p:spPr>
          <a:xfrm>
            <a:off x="458640" y="5158440"/>
            <a:ext cx="914400" cy="914400"/>
          </a:xfrm>
          <a:prstGeom prst="rect">
            <a:avLst/>
          </a:prstGeom>
          <a:solidFill>
            <a:srgbClr val="ffffcc">
              <a:alpha val="46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2.19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83" name="CustomShape 12"/>
          <p:cNvSpPr/>
          <p:nvPr/>
        </p:nvSpPr>
        <p:spPr>
          <a:xfrm>
            <a:off x="1373040" y="5158440"/>
            <a:ext cx="914400" cy="914400"/>
          </a:xfrm>
          <a:prstGeom prst="rect">
            <a:avLst/>
          </a:prstGeom>
          <a:solidFill>
            <a:srgbClr val="ffffcc">
              <a:alpha val="44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2.29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84" name="CustomShape 13"/>
          <p:cNvSpPr/>
          <p:nvPr/>
        </p:nvSpPr>
        <p:spPr>
          <a:xfrm>
            <a:off x="2287440" y="5158440"/>
            <a:ext cx="914400" cy="914400"/>
          </a:xfrm>
          <a:prstGeom prst="rect">
            <a:avLst/>
          </a:prstGeom>
          <a:solidFill>
            <a:srgbClr val="ffffcc">
              <a:alpha val="65000"/>
            </a:srgbClr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1.55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85" name="CustomShape 14"/>
          <p:cNvSpPr/>
          <p:nvPr/>
        </p:nvSpPr>
        <p:spPr>
          <a:xfrm>
            <a:off x="458640" y="2415240"/>
            <a:ext cx="914400" cy="9144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1.00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86" name="CustomShape 15"/>
          <p:cNvSpPr/>
          <p:nvPr/>
        </p:nvSpPr>
        <p:spPr>
          <a:xfrm>
            <a:off x="1373040" y="3329640"/>
            <a:ext cx="914400" cy="9144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1.00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87" name="CustomShape 16"/>
          <p:cNvSpPr/>
          <p:nvPr/>
        </p:nvSpPr>
        <p:spPr>
          <a:xfrm>
            <a:off x="2287440" y="4244040"/>
            <a:ext cx="914400" cy="9144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1.00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88" name="CustomShape 17"/>
          <p:cNvSpPr/>
          <p:nvPr/>
        </p:nvSpPr>
        <p:spPr>
          <a:xfrm>
            <a:off x="3201840" y="5158440"/>
            <a:ext cx="914400" cy="91440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1.00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89" name="CustomShape 18"/>
          <p:cNvSpPr/>
          <p:nvPr/>
        </p:nvSpPr>
        <p:spPr>
          <a:xfrm>
            <a:off x="458640" y="2110680"/>
            <a:ext cx="9144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book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90" name="CustomShape 19"/>
          <p:cNvSpPr/>
          <p:nvPr/>
        </p:nvSpPr>
        <p:spPr>
          <a:xfrm>
            <a:off x="1373040" y="2110680"/>
            <a:ext cx="9144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dvd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91" name="CustomShape 20"/>
          <p:cNvSpPr/>
          <p:nvPr/>
        </p:nvSpPr>
        <p:spPr>
          <a:xfrm>
            <a:off x="2287440" y="2110680"/>
            <a:ext cx="9144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elec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92" name="CustomShape 21"/>
          <p:cNvSpPr/>
          <p:nvPr/>
        </p:nvSpPr>
        <p:spPr>
          <a:xfrm>
            <a:off x="3201840" y="2110680"/>
            <a:ext cx="9144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kit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93" name="CustomShape 22"/>
          <p:cNvSpPr/>
          <p:nvPr/>
        </p:nvSpPr>
        <p:spPr>
          <a:xfrm flipH="1" rot="5400000">
            <a:off x="-93240" y="2678760"/>
            <a:ext cx="9144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book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94" name="CustomShape 23"/>
          <p:cNvSpPr/>
          <p:nvPr/>
        </p:nvSpPr>
        <p:spPr>
          <a:xfrm flipH="1" rot="5400000">
            <a:off x="-93240" y="3593160"/>
            <a:ext cx="9144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dvd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95" name="CustomShape 24"/>
          <p:cNvSpPr/>
          <p:nvPr/>
        </p:nvSpPr>
        <p:spPr>
          <a:xfrm flipH="1" rot="5400000">
            <a:off x="-93240" y="4507560"/>
            <a:ext cx="9144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elec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96" name="CustomShape 25"/>
          <p:cNvSpPr/>
          <p:nvPr/>
        </p:nvSpPr>
        <p:spPr>
          <a:xfrm flipH="1" rot="5400000">
            <a:off x="-93240" y="5421960"/>
            <a:ext cx="91440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kit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97" name="TextShape 26"/>
          <p:cNvSpPr txBox="1"/>
          <p:nvPr/>
        </p:nvSpPr>
        <p:spPr>
          <a:xfrm>
            <a:off x="4835520" y="1079280"/>
            <a:ext cx="5143320" cy="945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0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train on electronics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  <a:p>
            <a:pPr algn="ctr"/>
            <a:r>
              <a:rPr b="0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rate of positive predictions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98" name="CustomShape 27"/>
          <p:cNvSpPr/>
          <p:nvPr/>
        </p:nvSpPr>
        <p:spPr>
          <a:xfrm>
            <a:off x="6795720" y="4705920"/>
            <a:ext cx="1208520" cy="120852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.505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299" name="CustomShape 28"/>
          <p:cNvSpPr/>
          <p:nvPr/>
        </p:nvSpPr>
        <p:spPr>
          <a:xfrm>
            <a:off x="6795720" y="2288520"/>
            <a:ext cx="1208520" cy="1208520"/>
          </a:xfrm>
          <a:prstGeom prst="rect">
            <a:avLst/>
          </a:prstGeom>
          <a:solidFill>
            <a:srgbClr val="ff3333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.468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300" name="CustomShape 29"/>
          <p:cNvSpPr/>
          <p:nvPr/>
        </p:nvSpPr>
        <p:spPr>
          <a:xfrm>
            <a:off x="6795720" y="3497040"/>
            <a:ext cx="1208520" cy="120888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.509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301" name="CustomShape 30"/>
          <p:cNvSpPr/>
          <p:nvPr/>
        </p:nvSpPr>
        <p:spPr>
          <a:xfrm>
            <a:off x="6795720" y="5914440"/>
            <a:ext cx="1208520" cy="1208880"/>
          </a:xfrm>
          <a:prstGeom prst="rect">
            <a:avLst/>
          </a:prstGeom>
          <a:solidFill>
            <a:srgbClr val="99ff66"/>
          </a:soli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.564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302" name="CustomShape 31"/>
          <p:cNvSpPr/>
          <p:nvPr/>
        </p:nvSpPr>
        <p:spPr>
          <a:xfrm flipH="1" rot="5400000">
            <a:off x="6064560" y="2637000"/>
            <a:ext cx="1208520" cy="52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book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303" name="CustomShape 32"/>
          <p:cNvSpPr/>
          <p:nvPr/>
        </p:nvSpPr>
        <p:spPr>
          <a:xfrm flipH="1" rot="5400000">
            <a:off x="6064560" y="3845520"/>
            <a:ext cx="1208520" cy="52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dvd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304" name="CustomShape 33"/>
          <p:cNvSpPr/>
          <p:nvPr/>
        </p:nvSpPr>
        <p:spPr>
          <a:xfrm flipH="1" rot="5400000">
            <a:off x="6064200" y="5054040"/>
            <a:ext cx="1208880" cy="52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elec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305" name="CustomShape 34"/>
          <p:cNvSpPr/>
          <p:nvPr/>
        </p:nvSpPr>
        <p:spPr>
          <a:xfrm flipH="1" rot="5400000">
            <a:off x="6064560" y="6262920"/>
            <a:ext cx="1208520" cy="522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 anchor="ctr"/>
          <a:p>
            <a:pPr algn="ctr"/>
            <a:r>
              <a:rPr b="0" lang="en-US" sz="2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nsolas"/>
              </a:rPr>
              <a:t>kit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</p:spTree>
  </p:cSld>
  <p:timing>
    <p:tnLst>
      <p:par>
        <p:cTn id="107" dur="indefinite" restart="never" nodeType="tmRoot">
          <p:childTnLst>
            <p:seq>
              <p:cTn id="108" nodeType="mainSeq">
                <p:childTnLst>
                  <p:par>
                    <p:cTn id="109" fill="freeze">
                      <p:stCondLst>
                        <p:cond delay="indefinite"/>
                      </p:stCondLst>
                      <p:childTnLst>
                        <p:par>
                          <p:cTn id="110" fill="freeze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freeze">
                      <p:stCondLst>
                        <p:cond delay="indefinite"/>
                      </p:stCondLst>
                      <p:childTnLst>
                        <p:par>
                          <p:cTn id="116" fill="freeze">
                            <p:stCondLst>
                              <p:cond delay="0"/>
                            </p:stCondLst>
                            <p:childTnLst>
                              <p:par>
                                <p:cTn id="11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19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freeze">
                      <p:stCondLst>
                        <p:cond delay="indefinite"/>
                      </p:stCondLst>
                      <p:childTnLst>
                        <p:par>
                          <p:cTn id="121" fill="freeze">
                            <p:stCondLst>
                              <p:cond delay="0"/>
                            </p:stCondLst>
                            <p:childTnLst>
                              <p:par>
                                <p:cTn id="12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4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freeze">
                      <p:stCondLst>
                        <p:cond delay="indefinite"/>
                      </p:stCondLst>
                      <p:childTnLst>
                        <p:par>
                          <p:cTn id="126" fill="freeze">
                            <p:stCondLst>
                              <p:cond delay="0"/>
                            </p:stCondLst>
                            <p:childTnLst>
                              <p:par>
                                <p:cTn id="12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0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>
                                            <p:txEl>
                                              <p:pRg st="21" end="5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freeze">
                      <p:stCondLst>
                        <p:cond delay="indefinite"/>
                      </p:stCondLst>
                      <p:childTnLst>
                        <p:par>
                          <p:cTn id="134" fill="freeze">
                            <p:stCondLst>
                              <p:cond delay="0"/>
                            </p:stCondLst>
                            <p:childTnLst>
                              <p:par>
                                <p:cTn id="13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37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freeze">
                      <p:stCondLst>
                        <p:cond delay="indefinite"/>
                      </p:stCondLst>
                      <p:childTnLst>
                        <p:par>
                          <p:cTn id="139" fill="freeze">
                            <p:stCondLst>
                              <p:cond delay="0"/>
                            </p:stCondLst>
                            <p:childTnLst>
                              <p:par>
                                <p:cTn id="14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2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freeze">
                      <p:stCondLst>
                        <p:cond delay="indefinite"/>
                      </p:stCondLst>
                      <p:childTnLst>
                        <p:par>
                          <p:cTn id="144" fill="freeze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47" dur="10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freeze">
                      <p:stCondLst>
                        <p:cond delay="indefinite"/>
                      </p:stCondLst>
                      <p:childTnLst>
                        <p:par>
                          <p:cTn id="149" fill="freeze">
                            <p:stCondLst>
                              <p:cond delay="0"/>
                            </p:stCondLst>
                            <p:childTnLst>
                              <p:par>
                                <p:cTn id="15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2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extShape 1"/>
          <p:cNvSpPr txBox="1"/>
          <p:nvPr/>
        </p:nvSpPr>
        <p:spPr>
          <a:xfrm>
            <a:off x="143640" y="32760"/>
            <a:ext cx="974052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4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what are we optimizing for?</a:t>
            </a:r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307" name="CustomShape 2"/>
          <p:cNvSpPr/>
          <p:nvPr/>
        </p:nvSpPr>
        <p:spPr>
          <a:xfrm>
            <a:off x="6179040" y="1285920"/>
            <a:ext cx="2685960" cy="53532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308" name="" descr=""/>
          <p:cNvPicPr/>
          <p:nvPr/>
        </p:nvPicPr>
        <p:blipFill>
          <a:blip r:embed="rId1"/>
          <a:srcRect l="25747" t="0" r="49746" b="0"/>
          <a:stretch/>
        </p:blipFill>
        <p:spPr>
          <a:xfrm>
            <a:off x="7808400" y="2443320"/>
            <a:ext cx="970560" cy="2946600"/>
          </a:xfrm>
          <a:prstGeom prst="rect">
            <a:avLst/>
          </a:prstGeom>
          <a:ln>
            <a:noFill/>
          </a:ln>
        </p:spPr>
      </p:pic>
      <p:pic>
        <p:nvPicPr>
          <p:cNvPr id="309" name="" descr=""/>
          <p:cNvPicPr/>
          <p:nvPr/>
        </p:nvPicPr>
        <p:blipFill>
          <a:blip r:embed="rId2"/>
          <a:srcRect l="29284" t="976" r="37490" b="5291"/>
          <a:stretch/>
        </p:blipFill>
        <p:spPr>
          <a:xfrm>
            <a:off x="6247080" y="2451240"/>
            <a:ext cx="1398600" cy="2895120"/>
          </a:xfrm>
          <a:prstGeom prst="rect">
            <a:avLst/>
          </a:prstGeom>
          <a:ln>
            <a:noFill/>
          </a:ln>
        </p:spPr>
      </p:pic>
      <p:pic>
        <p:nvPicPr>
          <p:cNvPr id="310" name="" descr=""/>
          <p:cNvPicPr/>
          <p:nvPr/>
        </p:nvPicPr>
        <p:blipFill>
          <a:blip r:embed="rId3"/>
          <a:srcRect l="1386" t="43676" r="59906" b="49140"/>
          <a:stretch/>
        </p:blipFill>
        <p:spPr>
          <a:xfrm>
            <a:off x="6676560" y="1914480"/>
            <a:ext cx="1796040" cy="409320"/>
          </a:xfrm>
          <a:prstGeom prst="rect">
            <a:avLst/>
          </a:prstGeom>
          <a:ln>
            <a:noFill/>
          </a:ln>
        </p:spPr>
      </p:pic>
      <p:sp>
        <p:nvSpPr>
          <p:cNvPr id="311" name="CustomShape 3"/>
          <p:cNvSpPr/>
          <p:nvPr/>
        </p:nvSpPr>
        <p:spPr>
          <a:xfrm>
            <a:off x="7630920" y="5428800"/>
            <a:ext cx="733680" cy="447840"/>
          </a:xfrm>
          <a:custGeom>
            <a:avLst/>
            <a:gdLst/>
            <a:ahLst/>
            <a:rect l="0" t="0" r="r" b="b"/>
            <a:pathLst>
              <a:path w="1663" h="1257">
                <a:moveTo>
                  <a:pt x="869" y="0"/>
                </a:moveTo>
                <a:lnTo>
                  <a:pt x="1662" y="622"/>
                </a:lnTo>
                <a:lnTo>
                  <a:pt x="869" y="1256"/>
                </a:lnTo>
                <a:lnTo>
                  <a:pt x="869" y="876"/>
                </a:lnTo>
                <a:lnTo>
                  <a:pt x="0" y="876"/>
                </a:lnTo>
                <a:lnTo>
                  <a:pt x="0" y="368"/>
                </a:lnTo>
                <a:lnTo>
                  <a:pt x="869" y="368"/>
                </a:lnTo>
                <a:lnTo>
                  <a:pt x="869" y="0"/>
                </a:lnTo>
              </a:path>
              <a:path w="95" h="509">
                <a:moveTo>
                  <a:pt x="0" y="0"/>
                </a:moveTo>
                <a:lnTo>
                  <a:pt x="0" y="508"/>
                </a:lnTo>
                <a:lnTo>
                  <a:pt x="94" y="508"/>
                </a:lnTo>
                <a:lnTo>
                  <a:pt x="94" y="0"/>
                </a:lnTo>
                <a:lnTo>
                  <a:pt x="0" y="0"/>
                </a:lnTo>
              </a:path>
              <a:path w="96" h="509">
                <a:moveTo>
                  <a:pt x="0" y="0"/>
                </a:moveTo>
                <a:lnTo>
                  <a:pt x="0" y="508"/>
                </a:lnTo>
                <a:lnTo>
                  <a:pt x="95" y="508"/>
                </a:lnTo>
                <a:lnTo>
                  <a:pt x="95" y="0"/>
                </a:lnTo>
                <a:lnTo>
                  <a:pt x="0" y="0"/>
                </a:lnTo>
              </a:path>
            </a:pathLst>
          </a:custGeom>
          <a:solidFill>
            <a:srgbClr val="66ff99"/>
          </a:solidFill>
          <a:ln w="19080">
            <a:solidFill>
              <a:srgbClr val="009933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312" name="CustomShape 4"/>
          <p:cNvSpPr/>
          <p:nvPr/>
        </p:nvSpPr>
        <p:spPr>
          <a:xfrm>
            <a:off x="6697800" y="5430960"/>
            <a:ext cx="733680" cy="447840"/>
          </a:xfrm>
          <a:custGeom>
            <a:avLst/>
            <a:gdLst/>
            <a:ahLst/>
            <a:rect l="0" t="0" r="r" b="b"/>
            <a:pathLst>
              <a:path w="1663" h="1257">
                <a:moveTo>
                  <a:pt x="793" y="0"/>
                </a:moveTo>
                <a:lnTo>
                  <a:pt x="0" y="622"/>
                </a:lnTo>
                <a:lnTo>
                  <a:pt x="793" y="1256"/>
                </a:lnTo>
                <a:lnTo>
                  <a:pt x="793" y="876"/>
                </a:lnTo>
                <a:lnTo>
                  <a:pt x="1662" y="876"/>
                </a:lnTo>
                <a:lnTo>
                  <a:pt x="1662" y="368"/>
                </a:lnTo>
                <a:lnTo>
                  <a:pt x="793" y="368"/>
                </a:lnTo>
                <a:lnTo>
                  <a:pt x="793" y="0"/>
                </a:lnTo>
              </a:path>
              <a:path w="95" h="509">
                <a:moveTo>
                  <a:pt x="94" y="0"/>
                </a:moveTo>
                <a:lnTo>
                  <a:pt x="94" y="508"/>
                </a:lnTo>
                <a:lnTo>
                  <a:pt x="0" y="508"/>
                </a:lnTo>
                <a:lnTo>
                  <a:pt x="0" y="0"/>
                </a:lnTo>
                <a:lnTo>
                  <a:pt x="94" y="0"/>
                </a:lnTo>
              </a:path>
              <a:path w="96" h="509">
                <a:moveTo>
                  <a:pt x="95" y="0"/>
                </a:moveTo>
                <a:lnTo>
                  <a:pt x="95" y="508"/>
                </a:lnTo>
                <a:lnTo>
                  <a:pt x="0" y="508"/>
                </a:lnTo>
                <a:lnTo>
                  <a:pt x="0" y="0"/>
                </a:lnTo>
                <a:lnTo>
                  <a:pt x="95" y="0"/>
                </a:lnTo>
              </a:path>
            </a:pathLst>
          </a:custGeom>
          <a:solidFill>
            <a:srgbClr val="ff9999"/>
          </a:solidFill>
          <a:ln w="19080">
            <a:solidFill>
              <a:srgbClr val="99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13" name="" descr=""/>
          <p:cNvPicPr/>
          <p:nvPr/>
        </p:nvPicPr>
        <p:blipFill>
          <a:blip r:embed="rId4"/>
          <a:srcRect l="23769" t="0" r="23110" b="0"/>
          <a:stretch/>
        </p:blipFill>
        <p:spPr>
          <a:xfrm>
            <a:off x="6132600" y="1325160"/>
            <a:ext cx="2813040" cy="5297040"/>
          </a:xfrm>
          <a:prstGeom prst="rect">
            <a:avLst/>
          </a:prstGeom>
          <a:ln>
            <a:noFill/>
          </a:ln>
        </p:spPr>
      </p:pic>
      <p:pic>
        <p:nvPicPr>
          <p:cNvPr id="314" name="" descr=""/>
          <p:cNvPicPr/>
          <p:nvPr/>
        </p:nvPicPr>
        <p:blipFill>
          <a:blip r:embed="rId5"/>
          <a:stretch/>
        </p:blipFill>
        <p:spPr>
          <a:xfrm rot="4763400">
            <a:off x="7737480" y="4692240"/>
            <a:ext cx="2301840" cy="1862280"/>
          </a:xfrm>
          <a:prstGeom prst="rect">
            <a:avLst/>
          </a:prstGeom>
          <a:ln>
            <a:noFill/>
          </a:ln>
        </p:spPr>
      </p:pic>
      <p:sp>
        <p:nvSpPr>
          <p:cNvPr id="315" name="Line 5"/>
          <p:cNvSpPr/>
          <p:nvPr/>
        </p:nvSpPr>
        <p:spPr>
          <a:xfrm flipV="1">
            <a:off x="7702920" y="2447640"/>
            <a:ext cx="0" cy="2895840"/>
          </a:xfrm>
          <a:prstGeom prst="line">
            <a:avLst/>
          </a:prstGeom>
          <a:ln w="57240">
            <a:solidFill>
              <a:srgbClr val="00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316" name="" descr=""/>
          <p:cNvPicPr/>
          <p:nvPr/>
        </p:nvPicPr>
        <p:blipFill>
          <a:blip r:embed="rId6"/>
          <a:srcRect l="47201" t="36895" r="9748" b="23923"/>
          <a:stretch/>
        </p:blipFill>
        <p:spPr>
          <a:xfrm>
            <a:off x="504720" y="1409400"/>
            <a:ext cx="4606200" cy="51530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3" dur="indefinite" restart="never" nodeType="tmRoot">
          <p:childTnLst>
            <p:seq>
              <p:cTn id="154" nodeType="mainSeq">
                <p:childTnLst>
                  <p:par>
                    <p:cTn id="155" fill="freeze">
                      <p:stCondLst>
                        <p:cond delay="indefinite"/>
                      </p:stCondLst>
                      <p:childTnLst>
                        <p:par>
                          <p:cTn id="156" fill="freeze">
                            <p:stCondLst>
                              <p:cond delay="0"/>
                            </p:stCondLst>
                            <p:childTnLst>
                              <p:par>
                                <p:cTn id="157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59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freeze">
                      <p:stCondLst>
                        <p:cond delay="indefinite"/>
                      </p:stCondLst>
                      <p:childTnLst>
                        <p:par>
                          <p:cTn id="161" fill="freeze">
                            <p:stCondLst>
                              <p:cond delay="0"/>
                            </p:stCondLst>
                            <p:childTnLst>
                              <p:par>
                                <p:cTn id="162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-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64" dur="1000"/>
                                        <p:tgtEl>
                                          <p:spTgt spid="-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TextShape 1"/>
          <p:cNvSpPr txBox="1"/>
          <p:nvPr/>
        </p:nvSpPr>
        <p:spPr>
          <a:xfrm>
            <a:off x="143640" y="32760"/>
            <a:ext cx="974052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4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feedback loops in stop+frisk</a:t>
            </a:r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pic>
        <p:nvPicPr>
          <p:cNvPr id="318" name="" descr=""/>
          <p:cNvPicPr/>
          <p:nvPr/>
        </p:nvPicPr>
        <p:blipFill>
          <a:blip r:embed="rId1"/>
          <a:srcRect l="15713" t="22158" r="23071" b="31053"/>
          <a:stretch/>
        </p:blipFill>
        <p:spPr>
          <a:xfrm>
            <a:off x="4878720" y="1314360"/>
            <a:ext cx="5069520" cy="4762440"/>
          </a:xfrm>
          <a:prstGeom prst="rect">
            <a:avLst/>
          </a:prstGeom>
          <a:ln>
            <a:noFill/>
          </a:ln>
        </p:spPr>
      </p:pic>
      <p:sp>
        <p:nvSpPr>
          <p:cNvPr id="319" name="TextShape 2"/>
          <p:cNvSpPr txBox="1"/>
          <p:nvPr/>
        </p:nvSpPr>
        <p:spPr>
          <a:xfrm>
            <a:off x="4883040" y="6160680"/>
            <a:ext cx="5063400" cy="5310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algn="ctr"/>
            <a:r>
              <a:rPr b="0" i="1" lang="en-US" sz="18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Personalized risk assessments in the criminal justice system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  <a:p>
            <a:pPr algn="ctr"/>
            <a:r>
              <a:rPr b="0" lang="en-US" sz="18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Goel, Rao &amp; Shroff; American Economic Review, 2016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320" name="TextShape 3"/>
          <p:cNvSpPr txBox="1"/>
          <p:nvPr/>
        </p:nvSpPr>
        <p:spPr>
          <a:xfrm>
            <a:off x="209880" y="1285200"/>
            <a:ext cx="4342680" cy="188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0" lang="en-US" sz="32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Can we reduce the number of (and bias in) stops under a stop and frisk policy?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  <p:sp>
        <p:nvSpPr>
          <p:cNvPr id="321" name="TextShape 4"/>
          <p:cNvSpPr txBox="1"/>
          <p:nvPr/>
        </p:nvSpPr>
        <p:spPr>
          <a:xfrm>
            <a:off x="210240" y="3661560"/>
            <a:ext cx="4342680" cy="3535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1" lang="en-US" sz="4800" spc="-1" strike="noStrike">
                <a:solidFill>
                  <a:srgbClr val="ffff99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What happens if/when police officers start using this system?</a:t>
            </a:r>
            <a:endParaRPr b="0" lang="en-US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;Times"/>
            </a:endParaRPr>
          </a:p>
        </p:txBody>
      </p:sp>
    </p:spTree>
  </p:cSld>
  <p:timing>
    <p:tnLst>
      <p:par>
        <p:cTn id="165" dur="indefinite" restart="never" nodeType="tmRoot">
          <p:childTnLst>
            <p:seq>
              <p:cTn id="166" nodeType="mainSeq">
                <p:childTnLst>
                  <p:par>
                    <p:cTn id="167" fill="freeze">
                      <p:stCondLst>
                        <p:cond delay="indefinite"/>
                      </p:stCondLst>
                      <p:childTnLst>
                        <p:par>
                          <p:cTn id="168" fill="freeze">
                            <p:stCondLst>
                              <p:cond delay="0"/>
                            </p:stCondLst>
                            <p:childTnLst>
                              <p:par>
                                <p:cTn id="169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>
                                            <p:txEl>
                                              <p:pRg st="0" end="7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1" dur="1000"/>
                                        <p:tgtEl>
                                          <p:spTgt spid="320">
                                            <p:txEl>
                                              <p:pRg st="0" end="7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freeze">
                      <p:stCondLst>
                        <p:cond delay="indefinite"/>
                      </p:stCondLst>
                      <p:childTnLst>
                        <p:par>
                          <p:cTn id="173" fill="freeze">
                            <p:stCondLst>
                              <p:cond delay="0"/>
                            </p:stCondLst>
                            <p:childTnLst>
                              <p:par>
                                <p:cTn id="174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6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nodeType="with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79" dur="10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freeze">
                      <p:stCondLst>
                        <p:cond delay="indefinite"/>
                      </p:stCondLst>
                      <p:childTnLst>
                        <p:par>
                          <p:cTn id="181" fill="freeze">
                            <p:stCondLst>
                              <p:cond delay="0"/>
                            </p:stCondLst>
                            <p:childTnLst>
                              <p:par>
                                <p:cTn id="182" nodeType="clickEffect" fill="freeze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indefinite"/>
                                        <p:tgtEl>
                                          <p:spTgt spid="31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nodeType="withEffect" fill="freeze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indefinite"/>
                                        <p:tgtEl>
                                          <p:spTgt spid="31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nodeType="withEffect" fill="freeze" presetClass="emph" presetID="9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indefinite"/>
                                        <p:tgtEl>
                                          <p:spTgt spid="3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freeze">
                      <p:stCondLst>
                        <p:cond delay="indefinite"/>
                      </p:stCondLst>
                      <p:childTnLst>
                        <p:par>
                          <p:cTn id="189" fill="freeze">
                            <p:stCondLst>
                              <p:cond delay="0"/>
                            </p:stCondLst>
                            <p:childTnLst>
                              <p:par>
                                <p:cTn id="190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>
                                            <p:txEl>
                                              <p:pRg st="0" end="6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2" dur="1000"/>
                                        <p:tgtEl>
                                          <p:spTgt spid="321">
                                            <p:txEl>
                                              <p:pRg st="0" end="6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TextShape 1"/>
          <p:cNvSpPr txBox="1"/>
          <p:nvPr/>
        </p:nvSpPr>
        <p:spPr>
          <a:xfrm>
            <a:off x="143640" y="32760"/>
            <a:ext cx="9740520" cy="81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r>
              <a:rPr b="0" lang="en-US" sz="4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three </a:t>
            </a:r>
            <a:r>
              <a:rPr b="0" lang="en-US" sz="4800" spc="-1" strike="noStrike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(out of many)</a:t>
            </a:r>
            <a:r>
              <a:rPr b="0" lang="en-US" sz="48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Segoe UI Light"/>
              </a:rPr>
              <a:t> sources of bias</a:t>
            </a:r>
            <a:endParaRPr b="0" lang="en-US" sz="48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Segoe UI Light"/>
            </a:endParaRPr>
          </a:p>
        </p:txBody>
      </p:sp>
      <p:sp>
        <p:nvSpPr>
          <p:cNvPr id="323" name="TextShape 2"/>
          <p:cNvSpPr txBox="1"/>
          <p:nvPr/>
        </p:nvSpPr>
        <p:spPr>
          <a:xfrm>
            <a:off x="143640" y="1409400"/>
            <a:ext cx="9771480" cy="604440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 marL="432000" indent="-324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6400" spc="-1" strike="noStrike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data collection</a:t>
            </a:r>
            <a:r>
              <a:rPr b="0" lang="en-US" sz="6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
</a:t>
            </a:r>
            <a:r>
              <a:rPr b="0" lang="en-US" sz="6400" spc="-1" strike="noStrike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 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  <a:p>
            <a:pPr marL="432000" indent="-324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6400" spc="-1" strike="noStrike">
                <a:solidFill>
                  <a:srgbClr val="cc66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objective function</a:t>
            </a:r>
            <a:r>
              <a:rPr b="0" lang="en-US" sz="6400" spc="-1" strike="noStrike">
                <a:solidFill>
                  <a:srgbClr val="cc66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
</a:t>
            </a:r>
            <a:r>
              <a:rPr b="0" lang="en-US" sz="6400" spc="-1" strike="noStrike">
                <a:solidFill>
                  <a:srgbClr val="cc66ff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 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  <a:p>
            <a:pPr marL="432000" indent="-324000" algn="ctr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n-US" sz="6400" spc="-1" strike="noStrike">
                <a:solidFill>
                  <a:srgbClr val="ffcc00"/>
                </a:solidFill>
                <a:uFill>
                  <a:solidFill>
                    <a:srgbClr val="ffffff"/>
                  </a:solidFill>
                </a:uFill>
                <a:latin typeface="Gill Sans MT"/>
              </a:rPr>
              <a:t>feedback loops</a:t>
            </a:r>
            <a:endParaRPr b="0" lang="en-US" sz="3600" spc="-1" strike="noStrike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Gill Sans MT"/>
            </a:endParaRPr>
          </a:p>
        </p:txBody>
      </p:sp>
    </p:spTree>
  </p:cSld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7953</TotalTime>
  <Application>LibreOffice/5.1.4.2$Linux_X86_64 LibreOffice_project/10m0$Build-2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2009-11-01T19:43:05Z</dcterms:created>
  <dc:creator/>
  <dc:description/>
  <dc:language>en-US</dc:language>
  <cp:lastModifiedBy>Hal III</cp:lastModifiedBy>
  <dcterms:modified xsi:type="dcterms:W3CDTF">2016-11-07T09:21:06Z</dcterms:modified>
  <cp:revision>372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